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90" r:id="rId2"/>
    <p:sldId id="256" r:id="rId3"/>
    <p:sldId id="298" r:id="rId4"/>
    <p:sldId id="290" r:id="rId5"/>
    <p:sldId id="299" r:id="rId6"/>
    <p:sldId id="300" r:id="rId7"/>
    <p:sldId id="260" r:id="rId8"/>
    <p:sldId id="261" r:id="rId9"/>
    <p:sldId id="262" r:id="rId10"/>
    <p:sldId id="391" r:id="rId11"/>
    <p:sldId id="392" r:id="rId12"/>
    <p:sldId id="393" r:id="rId13"/>
    <p:sldId id="264" r:id="rId14"/>
    <p:sldId id="265" r:id="rId15"/>
    <p:sldId id="301" r:id="rId16"/>
    <p:sldId id="266" r:id="rId17"/>
    <p:sldId id="304" r:id="rId18"/>
    <p:sldId id="302" r:id="rId19"/>
    <p:sldId id="294" r:id="rId20"/>
    <p:sldId id="394" r:id="rId21"/>
    <p:sldId id="395" r:id="rId22"/>
    <p:sldId id="407" r:id="rId23"/>
    <p:sldId id="396" r:id="rId24"/>
    <p:sldId id="280" r:id="rId25"/>
    <p:sldId id="278" r:id="rId26"/>
    <p:sldId id="282" r:id="rId27"/>
    <p:sldId id="397" r:id="rId28"/>
    <p:sldId id="269" r:id="rId29"/>
    <p:sldId id="270" r:id="rId30"/>
    <p:sldId id="271" r:id="rId31"/>
    <p:sldId id="296" r:id="rId32"/>
    <p:sldId id="318" r:id="rId33"/>
    <p:sldId id="316" r:id="rId34"/>
    <p:sldId id="272" r:id="rId35"/>
    <p:sldId id="273" r:id="rId36"/>
    <p:sldId id="274" r:id="rId37"/>
    <p:sldId id="319" r:id="rId38"/>
    <p:sldId id="399" r:id="rId39"/>
    <p:sldId id="400" r:id="rId40"/>
    <p:sldId id="401" r:id="rId41"/>
    <p:sldId id="408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12" r:id="rId50"/>
    <p:sldId id="402" r:id="rId51"/>
    <p:sldId id="403" r:id="rId52"/>
    <p:sldId id="409" r:id="rId53"/>
    <p:sldId id="404" r:id="rId54"/>
    <p:sldId id="406" r:id="rId55"/>
  </p:sldIdLst>
  <p:sldSz cx="9144000" cy="6858000" type="screen4x3"/>
  <p:notesSz cx="9874250" cy="67976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FFFF"/>
    <a:srgbClr val="CCFF99"/>
    <a:srgbClr val="66FF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84" autoAdjust="0"/>
  </p:normalViewPr>
  <p:slideViewPr>
    <p:cSldViewPr>
      <p:cViewPr>
        <p:scale>
          <a:sx n="125" d="100"/>
          <a:sy n="125" d="100"/>
        </p:scale>
        <p:origin x="-122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บทที่ 4   By อ. ประกาศิต   ; Elearning  website: http://202.44.36.20/ascs/elearnig</a:t>
            </a:r>
            <a:endParaRPr lang="th-TH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1E868499-C318-4D1F-AF0B-B82B0CB00C57}" type="datetime1">
              <a:rPr lang="th-TH"/>
              <a:pPr>
                <a:defRPr/>
              </a:pPr>
              <a:t>18/11/57</a:t>
            </a:fld>
            <a:endParaRPr lang="th-TH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56ED46E-8C0D-4B7D-8F65-1C4D3A080E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287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บทที่ 4   By อ. ประกาศิต   ; Elearning  website: http://202.44.36.20/ascs/elearnig</a:t>
            </a:r>
            <a:endParaRPr lang="th-TH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9414A5D5-CE55-4AB2-A33F-0FE6C94F8210}" type="datetime1">
              <a:rPr lang="th-TH"/>
              <a:pPr>
                <a:defRPr/>
              </a:pPr>
              <a:t>18/11/57</a:t>
            </a:fld>
            <a:endParaRPr lang="th-TH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6363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2BF6EBF8-53F7-4401-AA8D-F37C7C00D6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995125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F24B0C7-7ED8-4183-808B-72A279535534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C07B54E-571B-45D7-93E2-96A92EC3595D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36D29DB-769C-431C-A293-E131314472D9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766FAF0-2A01-461A-923D-0F1BCCCA45A9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83D08F-F2DC-4071-9A13-97659534B6DF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D132C85-DD2F-42A3-970C-CC485352444B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4D33DA-5ECE-41A6-9EB9-054606438636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CF599CB-A0CC-4D5A-B2C7-8860D0B4E945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3650C08-42E0-40DA-8219-0BF236B46CF1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0A95AA-B9AB-4B51-A597-0483BF3621E1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44C81F8-2091-4FCD-8347-0A20DF62BB2E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3037930-63F6-4241-AF27-C20AAF28261B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55C019E-D5F8-40A0-B8D3-A93D3601B720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7D2E13C-C225-49AF-95A5-6977D423F480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8D2716-2EEA-4842-BAC6-1D1695834BED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CA2E9FB-0E69-4C79-9FFD-9F792A880391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34538D9-6D1B-4553-ADD2-1798B2F319BB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57C9F07-529E-438E-B81E-83DD75EA611A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ED59B3-0EF5-4CE2-9145-5953AFE9A150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737C88-B223-4D81-BF81-A544B5DA5EDE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4616CB7-0FD9-4D8B-82F4-620F12F76462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1667DDB-F6C4-4619-A271-CC82D2D60403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8838" cy="2551112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3230563"/>
            <a:ext cx="7899400" cy="3057525"/>
          </a:xfrm>
          <a:noFill/>
          <a:ln/>
        </p:spPr>
        <p:txBody>
          <a:bodyPr lIns="91484" tIns="45742" rIns="91484" bIns="45742"/>
          <a:lstStyle/>
          <a:p>
            <a:pPr eaLnBrk="1" hangingPunct="1"/>
            <a:endParaRPr lang="en-US" sz="28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3689541-A9EE-43AB-AE28-84183E326069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FA743E1-1CEE-49A4-AA9F-A3547A9CFA20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E7E2379-1FA5-41DF-9191-3EE8FBAD97B8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F2E8552-DDE5-4074-A38F-044117F9208B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09B9691-2DDD-42E3-B6F2-BD9379E0D93F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0146563-2A06-44D5-9E4F-73419F82FDA4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บทที่ 4   By อ. ประกาศิต   ; Elearning  website: http://202.44.36.20/ascs/elearnig</a:t>
            </a:r>
            <a:endParaRPr lang="th-TH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813D546-D1C7-48A4-A2FE-DBC5205BDD9D}" type="datetime1">
              <a:rPr lang="th-TH" smtClean="0"/>
              <a:pPr/>
              <a:t>18/11/57</a:t>
            </a:fld>
            <a:endParaRPr lang="th-TH" smtClean="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C456-8EF5-46B9-96C5-9E2624A8D09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F7449-58DD-4077-BBD7-BBD7B3E56D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A5DC-AE8D-43F7-B42D-D8EF3B4E79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40E7-8F36-4C70-B003-ED07E29B821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4A4AE-8A75-4864-BB86-C6BDD490BC1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5226-7B4C-4769-91DF-754F957F022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4E50-3AD1-468D-A0B3-FD2D57B63B1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E0DD-9804-47A8-9F4C-7113B65C2B0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4765-2F19-4CFB-8C6C-9E6C0C76BE3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1780B-07F4-4392-A8ED-DF3878BDFC3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6B52-8379-4C28-BFA8-45909BCA45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A6BD-9503-4172-8DF4-FB62115157C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89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51E268EA-BAE6-41AF-A43C-CE7774E9273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1.wmf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0.wmf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1.wmf"/><Relationship Id="rId10" Type="http://schemas.openxmlformats.org/officeDocument/2006/relationships/image" Target="../media/image36.jpe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0.wmf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73.wmf"/><Relationship Id="rId10" Type="http://schemas.openxmlformats.org/officeDocument/2006/relationships/image" Target="../media/image75.wmf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8.bin"/><Relationship Id="rId7" Type="http://schemas.openxmlformats.org/officeDocument/2006/relationships/image" Target="../media/image82.png"/><Relationship Id="rId12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76.wmf"/><Relationship Id="rId9" Type="http://schemas.openxmlformats.org/officeDocument/2006/relationships/image" Target="../media/image78.wmf"/><Relationship Id="rId14" Type="http://schemas.openxmlformats.org/officeDocument/2006/relationships/image" Target="../media/image8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5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jpeg"/><Relationship Id="rId5" Type="http://schemas.openxmlformats.org/officeDocument/2006/relationships/image" Target="../media/image12.wmf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ชื่อเรื่องรอง 2"/>
          <p:cNvSpPr txBox="1">
            <a:spLocks/>
          </p:cNvSpPr>
          <p:nvPr/>
        </p:nvSpPr>
        <p:spPr bwMode="auto">
          <a:xfrm>
            <a:off x="0" y="4214813"/>
            <a:ext cx="9144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th-TH" sz="4400" dirty="0"/>
              <a:t>วันทนา   เกิดนิยม</a:t>
            </a:r>
          </a:p>
          <a:p>
            <a:pPr marL="273050" indent="-273050" algn="ctr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th-TH" sz="4400" dirty="0"/>
              <a:t>ภาควิชาฟิสิกส์ฯ  คณะวิทยาศาสตร์ประยุกต์</a:t>
            </a:r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0" y="1506538"/>
            <a:ext cx="9144000" cy="1470025"/>
          </a:xfrm>
          <a:prstGeom prst="rect">
            <a:avLst/>
          </a:prstGeom>
          <a:solidFill>
            <a:srgbClr val="7030A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6000">
                <a:latin typeface="Arial" pitchFamily="34" charset="0"/>
              </a:rPr>
              <a:t>การเคลื่อนที่แบบคลื่น</a:t>
            </a:r>
          </a:p>
        </p:txBody>
      </p:sp>
      <p:pic>
        <p:nvPicPr>
          <p:cNvPr id="26628" name="Picture 6" descr="C:\Users\user\AppData\Local\Microsoft\Windows\Temporary Internet Files\Content.IE5\7C5J47FL\MC90023210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14625"/>
            <a:ext cx="14478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0" y="12283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Physic 1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1 </a:t>
            </a:r>
            <a:r>
              <a:rPr lang="th-TH" b="0" dirty="0" smtClean="0"/>
              <a:t>คลื่น</a:t>
            </a:r>
            <a:r>
              <a:rPr lang="th-TH" b="0" dirty="0" err="1" smtClean="0"/>
              <a:t>ฮาร์</a:t>
            </a:r>
            <a:r>
              <a:rPr lang="th-TH" b="0" dirty="0" smtClean="0"/>
              <a:t>โม</a:t>
            </a:r>
            <a:r>
              <a:rPr lang="th-TH" b="0" dirty="0" err="1" smtClean="0"/>
              <a:t>นิก</a:t>
            </a:r>
            <a:r>
              <a:rPr lang="th-TH" b="0" dirty="0" smtClean="0"/>
              <a:t>มีความถี่  80 </a:t>
            </a:r>
            <a:r>
              <a:rPr lang="en-US" b="0" dirty="0" smtClean="0"/>
              <a:t>Hz </a:t>
            </a:r>
            <a:r>
              <a:rPr lang="th-TH" b="0" dirty="0" err="1" smtClean="0"/>
              <a:t>อัมป</a:t>
            </a:r>
            <a:r>
              <a:rPr lang="th-TH" b="0" dirty="0" smtClean="0"/>
              <a:t>ลิ</a:t>
            </a:r>
            <a:r>
              <a:rPr lang="th-TH" b="0" dirty="0" err="1" smtClean="0"/>
              <a:t>จูด</a:t>
            </a:r>
            <a:r>
              <a:rPr lang="th-TH" b="0" dirty="0" smtClean="0"/>
              <a:t> 2.5 </a:t>
            </a:r>
            <a:r>
              <a:rPr lang="en-US" b="0" dirty="0" smtClean="0"/>
              <a:t>cm </a:t>
            </a:r>
            <a:r>
              <a:rPr lang="th-TH" b="0" dirty="0" smtClean="0"/>
              <a:t>กำลังเคลื่อนที่ไปในแนวแกน + ด้วยความเร็ว 12 </a:t>
            </a:r>
            <a:r>
              <a:rPr lang="en-US" b="0" dirty="0" smtClean="0"/>
              <a:t>m/s </a:t>
            </a:r>
            <a:r>
              <a:rPr lang="th-TH" b="0" dirty="0" smtClean="0"/>
              <a:t>โดยมีเงื่อนไขเริ่มต้นดังนี้ คือ ที่เวลา  </a:t>
            </a:r>
            <a:r>
              <a:rPr lang="en-US" b="0" dirty="0" smtClean="0"/>
              <a:t>t = 0 </a:t>
            </a:r>
            <a:r>
              <a:rPr lang="th-TH" b="0" dirty="0" smtClean="0"/>
              <a:t>มวลตัวกลางมีระยะ  </a:t>
            </a:r>
            <a:r>
              <a:rPr lang="en-US" b="0" dirty="0" smtClean="0"/>
              <a:t>x = 0 </a:t>
            </a:r>
            <a:r>
              <a:rPr lang="th-TH" b="0" dirty="0" smtClean="0"/>
              <a:t>และ  </a:t>
            </a:r>
            <a:r>
              <a:rPr lang="en-US" b="0" dirty="0" smtClean="0"/>
              <a:t>y = -1.5 cm </a:t>
            </a:r>
            <a:r>
              <a:rPr lang="th-TH" b="0" dirty="0" smtClean="0"/>
              <a:t>กำลังเคลื่อนที่ลง จงหาสมการการเคลื่อนที่ของคลื่นในแบบ </a:t>
            </a:r>
            <a:endParaRPr lang="th-TH" b="0" dirty="0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9809" name="Object 1"/>
          <p:cNvGraphicFramePr>
            <a:graphicFrameLocks noChangeAspect="1"/>
          </p:cNvGraphicFramePr>
          <p:nvPr/>
        </p:nvGraphicFramePr>
        <p:xfrm>
          <a:off x="0" y="1500174"/>
          <a:ext cx="2918753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Equation" r:id="rId3" imgW="1358310" imgH="203112" progId="Equation.3">
                  <p:embed/>
                </p:oleObj>
              </mc:Choice>
              <mc:Fallback>
                <p:oleObj name="Equation" r:id="rId3" imgW="1358310" imgH="203112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0174"/>
                        <a:ext cx="2918753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2 </a:t>
            </a:r>
            <a:r>
              <a:rPr lang="th-TH" b="0" dirty="0" smtClean="0"/>
              <a:t>คลื่นตามขวางรูปไซน์ชนิดหนึ่งมี</a:t>
            </a:r>
            <a:r>
              <a:rPr lang="th-TH" b="0" dirty="0" err="1" smtClean="0"/>
              <a:t>อัมป</a:t>
            </a:r>
            <a:r>
              <a:rPr lang="th-TH" b="0" dirty="0" smtClean="0"/>
              <a:t>ลิ</a:t>
            </a:r>
            <a:r>
              <a:rPr lang="th-TH" b="0" dirty="0" err="1" smtClean="0"/>
              <a:t>จูด</a:t>
            </a:r>
            <a:r>
              <a:rPr lang="th-TH" b="0" dirty="0" smtClean="0"/>
              <a:t> 10 </a:t>
            </a:r>
            <a:r>
              <a:rPr lang="en-US" b="0" dirty="0" smtClean="0"/>
              <a:t>cm </a:t>
            </a:r>
            <a:r>
              <a:rPr lang="th-TH" b="0" dirty="0" smtClean="0"/>
              <a:t>มีความยาวคลื่น 200 </a:t>
            </a:r>
            <a:r>
              <a:rPr lang="en-US" b="0" dirty="0" smtClean="0"/>
              <a:t>cm </a:t>
            </a:r>
            <a:r>
              <a:rPr lang="th-TH" b="0" dirty="0" smtClean="0"/>
              <a:t>เคลื่อนที่จากซ้ายไปขวา ด้วยความเร็ว 10 </a:t>
            </a:r>
            <a:r>
              <a:rPr lang="en-US" b="0" dirty="0" smtClean="0"/>
              <a:t>cm/sec </a:t>
            </a:r>
            <a:r>
              <a:rPr lang="th-TH" b="0" dirty="0" smtClean="0"/>
              <a:t>ไปตามเส้นเชือกซึ่งขึงให้ตึง  ถ้าให้จุดกำเนิดอยู่ที่ปลายซ้ายของเส้นเชือกในตอนที่ยังไม่เกิดคลื่น  เมื่อเวลา </a:t>
            </a:r>
            <a:r>
              <a:rPr lang="en-US" b="0" dirty="0" smtClean="0"/>
              <a:t>t = 0 </a:t>
            </a:r>
            <a:r>
              <a:rPr lang="th-TH" b="0" dirty="0" smtClean="0"/>
              <a:t>ปลายซ้ายของเส้นเชือกอยู่ที่จุดกำเนิด และเคลื่อนที่ลง  จงหา</a:t>
            </a:r>
          </a:p>
          <a:p>
            <a:r>
              <a:rPr lang="th-TH" b="0" dirty="0" smtClean="0"/>
              <a:t>ก) ความถี่  และ ความถี่เชิงมุมของคลื่น</a:t>
            </a:r>
          </a:p>
          <a:p>
            <a:r>
              <a:rPr lang="th-TH" b="0" dirty="0" smtClean="0"/>
              <a:t>ข) เลขคลื่น</a:t>
            </a:r>
          </a:p>
          <a:p>
            <a:r>
              <a:rPr lang="th-TH" b="0" dirty="0" smtClean="0"/>
              <a:t>ค) สมการคลื่น</a:t>
            </a:r>
          </a:p>
          <a:p>
            <a:r>
              <a:rPr lang="th-TH" b="0" dirty="0" smtClean="0"/>
              <a:t>ง) สมการของการเคลื่อนที่ของอนุภาคที่จุดที่ห่างออกไปทางขวาของจุดกำเนิด 150 </a:t>
            </a:r>
            <a:r>
              <a:rPr lang="en-US" b="0" dirty="0" smtClean="0"/>
              <a:t>cm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3  </a:t>
            </a:r>
            <a:r>
              <a:rPr lang="th-TH" b="0" dirty="0" smtClean="0"/>
              <a:t>เมื่อมีคลื่นน้ำเคลื่อนที่ผ่านขวดที่ลอยน้ำอยู่พบว่าระยะห่างระหว่างจุดสูงสุดและต่ำสุดของขวดอยู่ห่างกัน 40 </a:t>
            </a:r>
            <a:r>
              <a:rPr lang="en-US" b="0" dirty="0" smtClean="0"/>
              <a:t>cm </a:t>
            </a:r>
            <a:r>
              <a:rPr lang="th-TH" b="0" dirty="0" smtClean="0"/>
              <a:t>ถ้าคลื่นน้ำที่เคลื่อนที่ผ่านนั้นเกิดขึ้นห่างจากฝั่ง 60 </a:t>
            </a:r>
            <a:r>
              <a:rPr lang="en-US" b="0" dirty="0" smtClean="0"/>
              <a:t>m </a:t>
            </a:r>
            <a:r>
              <a:rPr lang="th-TH" b="0" dirty="0" smtClean="0"/>
              <a:t>และเคลื่อนที่เข้าหาฝั่งในเวลา 3 </a:t>
            </a:r>
            <a:r>
              <a:rPr lang="en-US" b="0" dirty="0" smtClean="0"/>
              <a:t>s </a:t>
            </a:r>
            <a:r>
              <a:rPr lang="th-TH" b="0" dirty="0" smtClean="0"/>
              <a:t>โดยมีระยะห่างระหว่างสันคลื่นกับท้องคลื่นที่ติดกัน 20 </a:t>
            </a:r>
            <a:r>
              <a:rPr lang="en-US" b="0" dirty="0" smtClean="0"/>
              <a:t>cm </a:t>
            </a:r>
            <a:r>
              <a:rPr lang="th-TH" b="0" dirty="0" smtClean="0"/>
              <a:t>จงเขียนสมการคลื่นของคลื่นน้ำนี้</a:t>
            </a:r>
            <a:endParaRPr lang="th-TH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50825" y="239713"/>
            <a:ext cx="40957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500"/>
              <a:t>ความเร็วของคลื่น (เสียง)  ในก๊าซ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3203575" y="4205288"/>
            <a:ext cx="5761038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altLang="zh-CN" sz="3300" b="0">
                <a:ea typeface="SimSun" pitchFamily="2" charset="-122"/>
              </a:rPr>
              <a:t>เมื่อ 	</a:t>
            </a:r>
            <a:r>
              <a:rPr lang="en-US" altLang="zh-CN" sz="3300" b="0">
                <a:ea typeface="SimSun" pitchFamily="2" charset="-122"/>
              </a:rPr>
              <a:t>R  </a:t>
            </a:r>
            <a:r>
              <a:rPr lang="th-TH" altLang="zh-CN" sz="3300" b="0">
                <a:ea typeface="SimSun" pitchFamily="2" charset="-122"/>
              </a:rPr>
              <a:t> คือ ค่านิจของก๊าซมีค่า </a:t>
            </a:r>
            <a:r>
              <a:rPr lang="en-US" altLang="zh-CN" sz="3300" b="0">
                <a:ea typeface="SimSun" pitchFamily="2" charset="-122"/>
              </a:rPr>
              <a:t>8.31 J/mol.K</a:t>
            </a:r>
          </a:p>
          <a:p>
            <a:pPr eaLnBrk="0" hangingPunct="0"/>
            <a:r>
              <a:rPr lang="en-US" altLang="zh-CN" sz="3300" b="0">
                <a:ea typeface="SimSun" pitchFamily="2" charset="-122"/>
              </a:rPr>
              <a:t>	T  </a:t>
            </a:r>
            <a:r>
              <a:rPr lang="th-TH" altLang="zh-CN" sz="3300" b="0">
                <a:ea typeface="SimSun" pitchFamily="2" charset="-122"/>
              </a:rPr>
              <a:t> คือ อุณหภูมิในหน่วยองศาสมบูรณ์ (</a:t>
            </a:r>
            <a:r>
              <a:rPr lang="en-US" altLang="zh-CN" sz="3300" b="0">
                <a:ea typeface="SimSun" pitchFamily="2" charset="-122"/>
              </a:rPr>
              <a:t>K)</a:t>
            </a:r>
          </a:p>
          <a:p>
            <a:pPr eaLnBrk="0" hangingPunct="0"/>
            <a:r>
              <a:rPr lang="en-US" altLang="zh-CN" sz="3300" b="0">
                <a:ea typeface="SimSun" pitchFamily="2" charset="-122"/>
              </a:rPr>
              <a:t>	M  </a:t>
            </a:r>
            <a:r>
              <a:rPr lang="th-TH" altLang="zh-CN" sz="3300" b="0">
                <a:ea typeface="SimSun" pitchFamily="2" charset="-122"/>
              </a:rPr>
              <a:t>คือ มวลของก๊าซใน </a:t>
            </a:r>
            <a:r>
              <a:rPr lang="en-US" altLang="zh-CN" sz="3300" b="0">
                <a:ea typeface="SimSun" pitchFamily="2" charset="-122"/>
              </a:rPr>
              <a:t>1 </a:t>
            </a:r>
            <a:r>
              <a:rPr lang="th-TH" altLang="zh-CN" sz="3300" b="0">
                <a:ea typeface="SimSun" pitchFamily="2" charset="-122"/>
              </a:rPr>
              <a:t>โมล</a:t>
            </a:r>
          </a:p>
          <a:p>
            <a:pPr eaLnBrk="0" hangingPunct="0"/>
            <a:r>
              <a:rPr lang="th-TH" altLang="zh-CN" sz="3300" b="0">
                <a:ea typeface="SimSun" pitchFamily="2" charset="-122"/>
              </a:rPr>
              <a:t>	</a:t>
            </a:r>
            <a:r>
              <a:rPr lang="th-TH" altLang="zh-CN" sz="3300" b="0">
                <a:ea typeface="SimSun" pitchFamily="2" charset="-122"/>
                <a:sym typeface="Symbol" pitchFamily="18" charset="2"/>
              </a:rPr>
              <a:t>   </a:t>
            </a:r>
            <a:r>
              <a:rPr lang="th-TH" altLang="zh-CN" sz="3300" b="0"/>
              <a:t>คือ ค่าคงตัวสำหรับก๊าซหนึ่ง</a:t>
            </a:r>
            <a:endParaRPr lang="en-US" altLang="zh-CN" sz="3300" b="0">
              <a:ea typeface="SimSun" pitchFamily="2" charset="-122"/>
            </a:endParaRPr>
          </a:p>
          <a:p>
            <a:pPr eaLnBrk="0" hangingPunct="0"/>
            <a:r>
              <a:rPr lang="en-US" altLang="zh-CN" sz="3300" b="0">
                <a:ea typeface="SimSun" pitchFamily="2" charset="-122"/>
              </a:rPr>
              <a:t>	V  </a:t>
            </a:r>
            <a:r>
              <a:rPr lang="th-TH" altLang="zh-CN" sz="3300" b="0"/>
              <a:t> คือ อัตราเร็วของเสียงในก๊าซ</a:t>
            </a:r>
            <a:r>
              <a:rPr lang="th-TH" altLang="zh-CN" sz="3300" b="0">
                <a:ea typeface="SimSun" pitchFamily="2" charset="-122"/>
              </a:rPr>
              <a:t>	</a:t>
            </a:r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919163" y="4365625"/>
          <a:ext cx="19240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774364" imgH="520474" progId="">
                  <p:embed/>
                </p:oleObj>
              </mc:Choice>
              <mc:Fallback>
                <p:oleObj name="Equation" r:id="rId4" imgW="774364" imgH="520474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365625"/>
                        <a:ext cx="1924050" cy="13049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13" descr="sound wav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6063" y="836613"/>
            <a:ext cx="5143500" cy="337502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4A4AE-8A75-4864-BB86-C6BDD490BC1F}" type="slidenum">
              <a:rPr lang="en-US" smtClean="0"/>
              <a:pPr>
                <a:defRPr/>
              </a:pPr>
              <a:t>13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239713"/>
            <a:ext cx="52451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500"/>
              <a:t>***</a:t>
            </a:r>
            <a:r>
              <a:rPr lang="th-TH" sz="3500"/>
              <a:t>ความเร็วของคลื่น (เสียง)  ในอากาศ</a:t>
            </a:r>
            <a:r>
              <a:rPr lang="en-US" sz="3500"/>
              <a:t>***</a:t>
            </a:r>
            <a:endParaRPr lang="th-TH" sz="3500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900113" y="1152525"/>
          <a:ext cx="26273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4" imgW="901309" imgH="241195" progId="">
                  <p:embed/>
                </p:oleObj>
              </mc:Choice>
              <mc:Fallback>
                <p:oleObj name="Equation" r:id="rId4" imgW="901309" imgH="24119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52525"/>
                        <a:ext cx="2627312" cy="6921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310063" y="1169988"/>
            <a:ext cx="43656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300" b="0"/>
              <a:t>t  </a:t>
            </a:r>
            <a:r>
              <a:rPr lang="th-TH" sz="3300" b="0"/>
              <a:t>เป็นอุณหภูมิในหน่วยองศาเซลเซียส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79388" y="2803525"/>
            <a:ext cx="45751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500"/>
              <a:t>ความเร็วของคลื่น (เสียง)  ในของแข็ง</a:t>
            </a:r>
          </a:p>
        </p:txBody>
      </p:sp>
      <p:graphicFrame>
        <p:nvGraphicFramePr>
          <p:cNvPr id="7171" name="Object 9"/>
          <p:cNvGraphicFramePr>
            <a:graphicFrameLocks noChangeAspect="1"/>
          </p:cNvGraphicFramePr>
          <p:nvPr/>
        </p:nvGraphicFramePr>
        <p:xfrm>
          <a:off x="1181100" y="4076700"/>
          <a:ext cx="1590675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6" imgW="583947" imgH="520474" progId="">
                  <p:embed/>
                </p:oleObj>
              </mc:Choice>
              <mc:Fallback>
                <p:oleObj name="Equation" r:id="rId6" imgW="583947" imgH="520474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076700"/>
                        <a:ext cx="1590675" cy="14351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3851275" y="4338847"/>
            <a:ext cx="506901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altLang="zh-CN" sz="3300" b="0" dirty="0">
                <a:ea typeface="SimSun" pitchFamily="2" charset="-122"/>
              </a:rPr>
              <a:t>เมื่อ	</a:t>
            </a:r>
            <a:endParaRPr lang="en-US" altLang="zh-CN" sz="3300" b="0" dirty="0">
              <a:ea typeface="SimSun" pitchFamily="2" charset="-122"/>
            </a:endParaRPr>
          </a:p>
          <a:p>
            <a:r>
              <a:rPr lang="en-US" altLang="zh-CN" sz="3300" b="0" dirty="0" smtClean="0">
                <a:ea typeface="SimSun" pitchFamily="2" charset="-122"/>
              </a:rPr>
              <a:t>v </a:t>
            </a:r>
            <a:r>
              <a:rPr lang="th-TH" altLang="zh-CN" sz="3300" b="0" dirty="0" smtClean="0">
                <a:ea typeface="SimSun" pitchFamily="2" charset="-122"/>
              </a:rPr>
              <a:t> </a:t>
            </a:r>
            <a:r>
              <a:rPr lang="th-TH" altLang="zh-CN" sz="3300" b="0" dirty="0">
                <a:ea typeface="SimSun" pitchFamily="2" charset="-122"/>
              </a:rPr>
              <a:t>คือ อัตราเร็วของเสียงในของแข็ง (</a:t>
            </a:r>
            <a:r>
              <a:rPr lang="en-US" altLang="zh-CN" sz="3300" b="0" dirty="0">
                <a:ea typeface="SimSun" pitchFamily="2" charset="-122"/>
              </a:rPr>
              <a:t>m/s)</a:t>
            </a:r>
          </a:p>
          <a:p>
            <a:pPr eaLnBrk="0" hangingPunct="0"/>
            <a:r>
              <a:rPr lang="en-US" altLang="zh-CN" sz="3300" b="0" dirty="0">
                <a:ea typeface="SimSun" pitchFamily="2" charset="-122"/>
              </a:rPr>
              <a:t>Y  </a:t>
            </a:r>
            <a:r>
              <a:rPr lang="th-TH" altLang="zh-CN" sz="3300" b="0" dirty="0">
                <a:ea typeface="SimSun" pitchFamily="2" charset="-122"/>
              </a:rPr>
              <a:t>คือ มอดูลัสความยืดหยุ่นของวัตถุ (</a:t>
            </a:r>
            <a:r>
              <a:rPr lang="en-US" altLang="zh-CN" sz="3300" b="0" dirty="0" smtClean="0">
                <a:ea typeface="SimSun" pitchFamily="2" charset="-122"/>
              </a:rPr>
              <a:t>N/m</a:t>
            </a:r>
            <a:r>
              <a:rPr lang="en-US" altLang="zh-CN" sz="3300" b="0" baseline="30000" dirty="0" smtClean="0">
                <a:ea typeface="SimSun" pitchFamily="2" charset="-122"/>
              </a:rPr>
              <a:t>2</a:t>
            </a:r>
            <a:r>
              <a:rPr lang="en-US" altLang="zh-CN" sz="3300" b="0" dirty="0">
                <a:ea typeface="SimSun" pitchFamily="2" charset="-122"/>
              </a:rPr>
              <a:t>)</a:t>
            </a:r>
          </a:p>
          <a:p>
            <a:r>
              <a:rPr lang="th-TH" altLang="zh-CN" sz="3300" b="0" dirty="0">
                <a:sym typeface="SymbolPS" pitchFamily="18" charset="2"/>
              </a:rPr>
              <a:t>  </a:t>
            </a:r>
            <a:r>
              <a:rPr lang="th-TH" altLang="zh-CN" sz="3300" b="0" dirty="0"/>
              <a:t>คือ ความหนาแน่นของวัตถุ (</a:t>
            </a:r>
            <a:r>
              <a:rPr lang="en-US" altLang="zh-CN" sz="3300" b="0" dirty="0">
                <a:ea typeface="SimSun" pitchFamily="2" charset="-122"/>
              </a:rPr>
              <a:t>kg/m</a:t>
            </a:r>
            <a:r>
              <a:rPr lang="en-US" altLang="zh-CN" sz="3300" b="0" baseline="30000" dirty="0">
                <a:ea typeface="SimSun" pitchFamily="2" charset="-122"/>
              </a:rPr>
              <a:t>3</a:t>
            </a:r>
            <a:r>
              <a:rPr lang="en-US" altLang="zh-CN" sz="3300" b="0" dirty="0">
                <a:ea typeface="SimSun" pitchFamily="2" charset="-122"/>
              </a:rPr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14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tanding wave3"/>
          <p:cNvPicPr>
            <a:picLocks noChangeAspect="1" noChangeArrowheads="1"/>
          </p:cNvPicPr>
          <p:nvPr/>
        </p:nvPicPr>
        <p:blipFill>
          <a:blip r:embed="rId3"/>
          <a:srcRect r="53578"/>
          <a:stretch>
            <a:fillRect/>
          </a:stretch>
        </p:blipFill>
        <p:spPr bwMode="auto">
          <a:xfrm>
            <a:off x="693738" y="115888"/>
            <a:ext cx="2222500" cy="57610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130800" y="5734050"/>
            <a:ext cx="39782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/>
              <a:t>การสะท้อนของคลื่นผ่านจุดอิสระ </a:t>
            </a:r>
          </a:p>
          <a:p>
            <a:r>
              <a:rPr lang="th-TH" sz="3300"/>
              <a:t>เฟสไม่เปลี่ยน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9750" y="5851525"/>
            <a:ext cx="3671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การสะท้อนของคลื่นผ่านจุดตรึง</a:t>
            </a:r>
          </a:p>
          <a:p>
            <a:r>
              <a:rPr lang="th-TH"/>
              <a:t> เฟสเปลี่ยน </a:t>
            </a:r>
            <a:r>
              <a:rPr lang="en-US"/>
              <a:t>90</a:t>
            </a:r>
            <a:r>
              <a:rPr lang="en-US" baseline="30000"/>
              <a:t>0</a:t>
            </a:r>
            <a:endParaRPr lang="th-TH" baseline="30000"/>
          </a:p>
        </p:txBody>
      </p:sp>
      <p:pic>
        <p:nvPicPr>
          <p:cNvPr id="33797" name="Picture 5" descr="standing wave3"/>
          <p:cNvPicPr>
            <a:picLocks noChangeAspect="1" noChangeArrowheads="1"/>
          </p:cNvPicPr>
          <p:nvPr/>
        </p:nvPicPr>
        <p:blipFill>
          <a:blip r:embed="rId3"/>
          <a:srcRect l="50452"/>
          <a:stretch>
            <a:fillRect/>
          </a:stretch>
        </p:blipFill>
        <p:spPr bwMode="auto">
          <a:xfrm>
            <a:off x="6124575" y="188913"/>
            <a:ext cx="2263775" cy="54991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59113" y="1635125"/>
            <a:ext cx="269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0" u="sng"/>
              <a:t>การสะท้อนของคลื่น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476250"/>
            <a:ext cx="10874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zh-CN" sz="3500"/>
              <a:t>คลื่นนิ่ง</a:t>
            </a:r>
            <a:endParaRPr lang="en-US" altLang="zh-CN" sz="3500">
              <a:ea typeface="SimSun" pitchFamily="2" charset="-12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4A4AE-8A75-4864-BB86-C6BDD490BC1F}" type="slidenum">
              <a:rPr lang="en-US" smtClean="0"/>
              <a:pPr>
                <a:defRPr/>
              </a:pPr>
              <a:t>15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514350" y="3656013"/>
            <a:ext cx="816133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altLang="zh-CN" sz="3300" b="0"/>
              <a:t>คลื่นนิ่งของเสียง จะเกิดเมื่อคลื่นเสียง </a:t>
            </a:r>
            <a:r>
              <a:rPr lang="en-US" altLang="zh-CN" sz="3300" b="0">
                <a:ea typeface="SimSun" pitchFamily="2" charset="-122"/>
              </a:rPr>
              <a:t>2</a:t>
            </a:r>
            <a:r>
              <a:rPr lang="th-TH" altLang="zh-CN" sz="3300" b="0"/>
              <a:t> ขบวนที่มีแอมปลิจูด ความถี่ และ</a:t>
            </a:r>
          </a:p>
          <a:p>
            <a:r>
              <a:rPr lang="th-TH" altLang="zh-CN" sz="3300" b="0"/>
              <a:t>ความเร็วเท่ากันเคลื่อนที่สวนทางกัน ทำให้เกิดการรวมกัน  โดย</a:t>
            </a:r>
          </a:p>
          <a:p>
            <a:endParaRPr lang="th-TH" altLang="zh-CN" sz="800" b="0"/>
          </a:p>
          <a:p>
            <a:r>
              <a:rPr lang="th-TH" altLang="zh-CN" sz="3300" b="0" i="1"/>
              <a:t>บัพ (</a:t>
            </a:r>
            <a:r>
              <a:rPr lang="en-US" altLang="zh-CN" sz="3300" b="0" i="1">
                <a:ea typeface="SimSun" pitchFamily="2" charset="-122"/>
              </a:rPr>
              <a:t>Node, N)</a:t>
            </a:r>
            <a:r>
              <a:rPr lang="en-US" altLang="zh-CN" sz="3300" b="0">
                <a:ea typeface="SimSun" pitchFamily="2" charset="-122"/>
              </a:rPr>
              <a:t> </a:t>
            </a:r>
            <a:r>
              <a:rPr lang="th-TH" altLang="zh-CN" sz="3300" b="0">
                <a:ea typeface="SimSun" pitchFamily="2" charset="-122"/>
              </a:rPr>
              <a:t>	           </a:t>
            </a:r>
            <a:r>
              <a:rPr lang="th-TH" altLang="zh-CN" sz="3300" b="0"/>
              <a:t>คือ  ตำแหน่งที่คลื่นทั้งสองหักล้างกันหมดพอดี</a:t>
            </a:r>
          </a:p>
          <a:p>
            <a:r>
              <a:rPr lang="th-TH" altLang="zh-CN" sz="3300" b="0" i="1"/>
              <a:t>ปฎิบัพ (</a:t>
            </a:r>
            <a:r>
              <a:rPr lang="en-US" altLang="zh-CN" sz="3300" b="0" i="1">
                <a:ea typeface="SimSun" pitchFamily="2" charset="-122"/>
              </a:rPr>
              <a:t>Anti node, A)</a:t>
            </a:r>
            <a:r>
              <a:rPr lang="en-US" altLang="zh-CN" sz="3300" b="0">
                <a:ea typeface="SimSun" pitchFamily="2" charset="-122"/>
              </a:rPr>
              <a:t>  </a:t>
            </a:r>
            <a:r>
              <a:rPr lang="th-TH" altLang="zh-CN" sz="3300" b="0">
                <a:ea typeface="SimSun" pitchFamily="2" charset="-122"/>
              </a:rPr>
              <a:t> </a:t>
            </a:r>
            <a:r>
              <a:rPr lang="th-TH" altLang="zh-CN" sz="3300" b="0"/>
              <a:t>คือ  ตำแหน่งที่คลื่นทั้งสองเกิดการเสริมกัน</a:t>
            </a:r>
          </a:p>
          <a:p>
            <a:r>
              <a:rPr lang="th-TH" altLang="zh-CN" sz="3300" b="0"/>
              <a:t>   ตำแหน่งระหว่างแหล่งกำเนิดทั้งสองจะเกิดเสียงดังและค่อยสลับกันไป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15913" y="211138"/>
            <a:ext cx="10874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zh-CN" sz="3500"/>
              <a:t>คลื่นนิ่ง</a:t>
            </a:r>
            <a:endParaRPr lang="en-US" altLang="zh-CN" sz="3500">
              <a:ea typeface="SimSun" pitchFamily="2" charset="-122"/>
            </a:endParaRPr>
          </a:p>
        </p:txBody>
      </p:sp>
      <p:pic>
        <p:nvPicPr>
          <p:cNvPr id="34820" name="Picture 7" descr="standing wav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828" t="6720" r="2136" b="8102"/>
          <a:stretch>
            <a:fillRect/>
          </a:stretch>
        </p:blipFill>
        <p:spPr bwMode="auto">
          <a:xfrm>
            <a:off x="1042988" y="836613"/>
            <a:ext cx="7058025" cy="273685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631238" cy="48688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7219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/>
              <a:t>การเกิดคลื่นนิ่ง </a:t>
            </a:r>
            <a:r>
              <a:rPr lang="en-US" sz="3300"/>
              <a:t>; (</a:t>
            </a:r>
            <a:r>
              <a:rPr lang="th-TH" sz="3300"/>
              <a:t>ที่จุดปลายทั้งสองข้างจะต้องเป็น </a:t>
            </a:r>
            <a:r>
              <a:rPr lang="en-US" sz="3300"/>
              <a:t>Node </a:t>
            </a:r>
            <a:r>
              <a:rPr lang="th-TH" sz="3300"/>
              <a:t>เสมอ)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17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68313" y="5205413"/>
            <a:ext cx="83724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/>
              <a:t>แต่ละเส้นของกีต้าร์ เมื่อดีดจะทำให้เกิดคลื่นนิ่ง  ซึ่งมีค่าความถี่ในการสั่นแต่ละเส้นไม่เหมือนกัน  การสั่นนี้จะทำให้เกิดเสียงในอากาศ  ที่มีความถี่ไม่เท่ากัน  เกิดเป็นเสียงดนตรีเกิดขึ้น</a:t>
            </a:r>
          </a:p>
        </p:txBody>
      </p:sp>
      <p:pic>
        <p:nvPicPr>
          <p:cNvPr id="67589" name="Picture 5" descr="เสียง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5888"/>
            <a:ext cx="5256213" cy="48212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18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30353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/>
              <a:t>การหาสมการคลื่นนิ่ง  คือ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3419475" y="4662488"/>
          <a:ext cx="5283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1447560" imgH="253800" progId="">
                  <p:embed/>
                </p:oleObj>
              </mc:Choice>
              <mc:Fallback>
                <p:oleObj name="Equation" r:id="rId4" imgW="1447560" imgH="253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662488"/>
                        <a:ext cx="5283200" cy="9271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23850" y="692150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zh-CN" sz="2800" b="0"/>
              <a:t>คลื่นนิ่งของเสียง จะเกิดเมื่อคลื่นเสียง </a:t>
            </a:r>
            <a:r>
              <a:rPr lang="en-US" altLang="zh-CN" sz="2800" b="0">
                <a:ea typeface="SimSun" pitchFamily="2" charset="-122"/>
              </a:rPr>
              <a:t>2</a:t>
            </a:r>
            <a:r>
              <a:rPr lang="th-TH" altLang="zh-CN" sz="2800" b="0"/>
              <a:t> ขบวนที่มีแอมปลิจูด ความถี่ และ</a:t>
            </a:r>
          </a:p>
          <a:p>
            <a:r>
              <a:rPr lang="th-TH" altLang="zh-CN" sz="2800" b="0"/>
              <a:t>ความเร็วเท่ากันเคลื่อนที่สวนทางกัน ทำให้เกิดการรวมกัน  โดย</a:t>
            </a:r>
            <a:endParaRPr lang="th-TH" sz="2800" b="0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3213" y="1695450"/>
            <a:ext cx="1311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/>
              <a:t>ขบวนที่ </a:t>
            </a:r>
            <a:r>
              <a:rPr lang="en-US" b="0"/>
              <a:t>1 ;</a:t>
            </a:r>
            <a:endParaRPr lang="th-TH" b="0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1820863" y="1700213"/>
          <a:ext cx="34131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6" imgW="1498320" imgH="253800" progId="">
                  <p:embed/>
                </p:oleObj>
              </mc:Choice>
              <mc:Fallback>
                <p:oleObj name="Equation" r:id="rId6" imgW="1498320" imgH="253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1700213"/>
                        <a:ext cx="3413125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3850" y="2376488"/>
            <a:ext cx="1311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/>
              <a:t>ขบวนที่ </a:t>
            </a:r>
            <a:r>
              <a:rPr lang="en-US" b="0"/>
              <a:t>2 ;</a:t>
            </a:r>
            <a:endParaRPr lang="th-TH" b="0"/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1835150" y="2355850"/>
          <a:ext cx="33845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8" imgW="1511280" imgH="253800" progId="">
                  <p:embed/>
                </p:oleObj>
              </mc:Choice>
              <mc:Fallback>
                <p:oleObj name="Equation" r:id="rId8" imgW="1511280" imgH="2538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355850"/>
                        <a:ext cx="338455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34925" y="3024188"/>
            <a:ext cx="3094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/>
              <a:t>สมการรวมของคลื่นทั้งสอง</a:t>
            </a:r>
            <a:r>
              <a:rPr lang="en-US" b="0"/>
              <a:t> ;</a:t>
            </a:r>
            <a:endParaRPr lang="th-TH" b="0"/>
          </a:p>
        </p:txBody>
      </p:sp>
      <p:graphicFrame>
        <p:nvGraphicFramePr>
          <p:cNvPr id="8197" name="Object 13"/>
          <p:cNvGraphicFramePr>
            <a:graphicFrameLocks noChangeAspect="1"/>
          </p:cNvGraphicFramePr>
          <p:nvPr/>
        </p:nvGraphicFramePr>
        <p:xfrm>
          <a:off x="3708400" y="3038475"/>
          <a:ext cx="549751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0" imgW="2806560" imgH="787320" progId="">
                  <p:embed/>
                </p:oleObj>
              </mc:Choice>
              <mc:Fallback>
                <p:oleObj name="Equation" r:id="rId10" imgW="2806560" imgH="78732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038475"/>
                        <a:ext cx="5497513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4"/>
          <p:cNvGraphicFramePr>
            <a:graphicFrameLocks noChangeAspect="1"/>
          </p:cNvGraphicFramePr>
          <p:nvPr/>
        </p:nvGraphicFramePr>
        <p:xfrm>
          <a:off x="84138" y="3770313"/>
          <a:ext cx="470376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2" imgW="2869920" imgH="457200" progId="">
                  <p:embed/>
                </p:oleObj>
              </mc:Choice>
              <mc:Fallback>
                <p:oleObj name="Equation" r:id="rId12" imgW="2869920" imgH="4572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3770313"/>
                        <a:ext cx="4703762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107950" y="4822825"/>
            <a:ext cx="3094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/>
              <a:t>สมการรวมของคลื่นทั้งสอง</a:t>
            </a:r>
            <a:r>
              <a:rPr lang="en-US" b="0"/>
              <a:t> ;</a:t>
            </a:r>
            <a:endParaRPr lang="th-TH" b="0"/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239713" y="6119813"/>
            <a:ext cx="3900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/>
              <a:t>แอมปลิจูดของคลื่นนิ่งมีค่าเท่ากับ </a:t>
            </a:r>
            <a:r>
              <a:rPr lang="en-US" b="0"/>
              <a:t>2A</a:t>
            </a:r>
            <a:endParaRPr lang="th-TH" b="0"/>
          </a:p>
        </p:txBody>
      </p:sp>
      <p:pic>
        <p:nvPicPr>
          <p:cNvPr id="54289" name="Picture 17" descr="FILE4198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29125" y="5761038"/>
            <a:ext cx="3022600" cy="908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207" name="Text Box 18"/>
          <p:cNvSpPr txBox="1">
            <a:spLocks noChangeArrowheads="1"/>
          </p:cNvSpPr>
          <p:nvPr/>
        </p:nvSpPr>
        <p:spPr bwMode="auto">
          <a:xfrm>
            <a:off x="5580063" y="1989138"/>
            <a:ext cx="3413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0"/>
              <a:t>A </a:t>
            </a:r>
            <a:r>
              <a:rPr lang="th-TH" sz="2600" b="0"/>
              <a:t>คือแอมปลิจูดของคลื่นแต่ละขบวน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167063" y="333375"/>
            <a:ext cx="2811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h-TH" sz="3600">
                <a:latin typeface="Arial" pitchFamily="34" charset="0"/>
              </a:rPr>
              <a:t>บทที่ 4 </a:t>
            </a:r>
            <a:endParaRPr lang="en-US" sz="3600">
              <a:latin typeface="Arial" pitchFamily="34" charset="0"/>
            </a:endParaRPr>
          </a:p>
          <a:p>
            <a:pPr algn="ctr"/>
            <a:r>
              <a:rPr lang="th-TH" sz="3600">
                <a:latin typeface="Arial" pitchFamily="34" charset="0"/>
              </a:rPr>
              <a:t>การเคลื่อนที่แบบคลื่น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654050" y="1628775"/>
            <a:ext cx="37020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3300" b="0" i="1"/>
              <a:t>คลื่นเกิดจากการส่งผ่านพลังงาน</a:t>
            </a:r>
          </a:p>
        </p:txBody>
      </p:sp>
      <p:pic>
        <p:nvPicPr>
          <p:cNvPr id="2054" name="Picture 6" descr="P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628775"/>
            <a:ext cx="3246438" cy="48307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68313" y="2636838"/>
            <a:ext cx="41243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h-TH" sz="3500" b="0"/>
              <a:t> ลักษณะการเคลื่อนที่แบบคลื่น</a:t>
            </a:r>
          </a:p>
          <a:p>
            <a:pPr>
              <a:buFontTx/>
              <a:buChar char="•"/>
            </a:pPr>
            <a:r>
              <a:rPr lang="th-TH" sz="3300" b="0"/>
              <a:t> สมการการเคลื่อนที่ของคลื่น</a:t>
            </a:r>
          </a:p>
          <a:p>
            <a:pPr>
              <a:buFontTx/>
              <a:buChar char="•"/>
            </a:pPr>
            <a:r>
              <a:rPr lang="th-TH" sz="3300" b="0"/>
              <a:t> ความเร็วของคลื่นในตัวกลางต่างๆ</a:t>
            </a:r>
          </a:p>
          <a:p>
            <a:pPr>
              <a:buFontTx/>
              <a:buChar char="•"/>
            </a:pPr>
            <a:r>
              <a:rPr lang="th-TH" sz="3300" b="0"/>
              <a:t> การเกิดคลื่นนิ่งและบีตต์</a:t>
            </a:r>
          </a:p>
          <a:p>
            <a:pPr>
              <a:buFontTx/>
              <a:buChar char="•"/>
            </a:pPr>
            <a:r>
              <a:rPr lang="th-TH" sz="3300" b="0"/>
              <a:t> ระดับความเข้มเสียง</a:t>
            </a:r>
          </a:p>
          <a:p>
            <a:pPr>
              <a:buFontTx/>
              <a:buChar char="•"/>
            </a:pPr>
            <a:r>
              <a:rPr lang="th-TH" sz="3300" b="0"/>
              <a:t> ปรากฎการณ์ดอปเพลอร์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5C456-8EF5-46B9-96C5-9E2624A8D09C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653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4</a:t>
            </a:r>
            <a:r>
              <a:rPr lang="th-TH" dirty="0" smtClean="0"/>
              <a:t>   </a:t>
            </a:r>
            <a:r>
              <a:rPr lang="th-TH" b="0" dirty="0" smtClean="0"/>
              <a:t>เชือกเส้นหนึ่งมีมวล 500 กรัม ยาว 2 </a:t>
            </a:r>
            <a:r>
              <a:rPr lang="en-US" b="0" dirty="0" smtClean="0"/>
              <a:t>m </a:t>
            </a:r>
            <a:r>
              <a:rPr lang="th-TH" b="0" dirty="0" smtClean="0"/>
              <a:t>ปลายข้างหนึ่งตรึงกับกำแพง ถ้าน้องนุ่นจับปลายอีกข้างหนึ่งสะบัดขึ้นลงอย่างต่อเนื่องสม่ำเสมอด้วยความถี่ 300 รอบ/นาที ปรากฏว่าเกิดคลื่นนิ่งบนเส้นเชือกทั้งหมด 4 ห้วง และระยะห่างระหว่างจุดต่ำสุดถึงจุดสูงสุดของเชือกวัดได้ 20 </a:t>
            </a:r>
            <a:r>
              <a:rPr lang="en-US" b="0" dirty="0" smtClean="0"/>
              <a:t>cm </a:t>
            </a:r>
            <a:r>
              <a:rPr lang="th-TH" b="0" dirty="0" smtClean="0"/>
              <a:t>จงหา</a:t>
            </a:r>
          </a:p>
          <a:p>
            <a:r>
              <a:rPr lang="th-TH" b="0" dirty="0" smtClean="0"/>
              <a:t>ก.	ความถี่เชิงมุม ความยาวคลื่น เลขคลื่นของคลื่นนิ่ง</a:t>
            </a:r>
          </a:p>
          <a:p>
            <a:r>
              <a:rPr lang="th-TH" b="0" dirty="0" smtClean="0"/>
              <a:t>ข.	สมการของคลื่นนิ่ง</a:t>
            </a:r>
          </a:p>
          <a:p>
            <a:r>
              <a:rPr lang="th-TH" b="0" dirty="0" smtClean="0"/>
              <a:t>ค.	สมการของคลื่นบนเส้นเชือกทั้งสองขบวนที่มารวมเป็นคลื่นนิ่ง</a:t>
            </a:r>
          </a:p>
          <a:p>
            <a:r>
              <a:rPr lang="th-TH" b="0" dirty="0" smtClean="0"/>
              <a:t>ง.	ความเร็วของคลื่นบนเส้นเชือก</a:t>
            </a:r>
          </a:p>
          <a:p>
            <a:r>
              <a:rPr lang="th-TH" b="0" dirty="0" smtClean="0"/>
              <a:t>จ.	แรงตึงบนเส้นเชือกนี้</a:t>
            </a:r>
            <a:endParaRPr lang="th-TH" b="0" dirty="0"/>
          </a:p>
        </p:txBody>
      </p:sp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1714480" y="4359416"/>
            <a:ext cx="5357850" cy="1927106"/>
            <a:chOff x="3132" y="9537"/>
            <a:chExt cx="5040" cy="1465"/>
          </a:xfrm>
        </p:grpSpPr>
        <p:sp>
          <p:nvSpPr>
            <p:cNvPr id="133123" name="Line 3"/>
            <p:cNvSpPr>
              <a:spLocks noChangeShapeType="1"/>
            </p:cNvSpPr>
            <p:nvPr/>
          </p:nvSpPr>
          <p:spPr bwMode="auto">
            <a:xfrm>
              <a:off x="3132" y="9922"/>
              <a:ext cx="0" cy="10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124" name="Oval 4"/>
            <p:cNvSpPr>
              <a:spLocks noChangeArrowheads="1"/>
            </p:cNvSpPr>
            <p:nvPr/>
          </p:nvSpPr>
          <p:spPr bwMode="auto">
            <a:xfrm>
              <a:off x="3132" y="10152"/>
              <a:ext cx="126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125" name="Oval 5"/>
            <p:cNvSpPr>
              <a:spLocks noChangeArrowheads="1"/>
            </p:cNvSpPr>
            <p:nvPr/>
          </p:nvSpPr>
          <p:spPr bwMode="auto">
            <a:xfrm>
              <a:off x="4392" y="10152"/>
              <a:ext cx="126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126" name="Oval 6"/>
            <p:cNvSpPr>
              <a:spLocks noChangeArrowheads="1"/>
            </p:cNvSpPr>
            <p:nvPr/>
          </p:nvSpPr>
          <p:spPr bwMode="auto">
            <a:xfrm>
              <a:off x="5652" y="10152"/>
              <a:ext cx="126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127" name="Oval 7"/>
            <p:cNvSpPr>
              <a:spLocks noChangeArrowheads="1"/>
            </p:cNvSpPr>
            <p:nvPr/>
          </p:nvSpPr>
          <p:spPr bwMode="auto">
            <a:xfrm>
              <a:off x="6912" y="10152"/>
              <a:ext cx="126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128" name="Line 8"/>
            <p:cNvSpPr>
              <a:spLocks noChangeShapeType="1"/>
            </p:cNvSpPr>
            <p:nvPr/>
          </p:nvSpPr>
          <p:spPr bwMode="auto">
            <a:xfrm>
              <a:off x="8172" y="9892"/>
              <a:ext cx="0" cy="10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129" name="Line 9"/>
            <p:cNvSpPr>
              <a:spLocks noChangeShapeType="1"/>
            </p:cNvSpPr>
            <p:nvPr/>
          </p:nvSpPr>
          <p:spPr bwMode="auto">
            <a:xfrm>
              <a:off x="3132" y="10423"/>
              <a:ext cx="50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130" name="Line 10"/>
            <p:cNvSpPr>
              <a:spLocks noChangeShapeType="1"/>
            </p:cNvSpPr>
            <p:nvPr/>
          </p:nvSpPr>
          <p:spPr bwMode="auto">
            <a:xfrm>
              <a:off x="3132" y="9900"/>
              <a:ext cx="50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131" name="Text Box 11"/>
            <p:cNvSpPr txBox="1">
              <a:spLocks noChangeArrowheads="1"/>
            </p:cNvSpPr>
            <p:nvPr/>
          </p:nvSpPr>
          <p:spPr bwMode="auto">
            <a:xfrm>
              <a:off x="5292" y="9537"/>
              <a:ext cx="720" cy="3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L=2 m</a:t>
              </a:r>
              <a:endParaRPr kumimoji="0" lang="th-TH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 </a:t>
            </a:r>
            <a:r>
              <a:rPr lang="en-US" dirty="0" smtClean="0"/>
              <a:t>5</a:t>
            </a:r>
            <a:r>
              <a:rPr lang="th-TH" dirty="0" smtClean="0"/>
              <a:t>  </a:t>
            </a:r>
            <a:r>
              <a:rPr lang="th-TH" b="0" dirty="0" smtClean="0"/>
              <a:t>เชือกเส้นหนึ่งยาว 2.4 </a:t>
            </a:r>
            <a:r>
              <a:rPr lang="en-US" b="0" dirty="0" smtClean="0"/>
              <a:t>m </a:t>
            </a:r>
            <a:r>
              <a:rPr lang="th-TH" b="0" dirty="0" smtClean="0"/>
              <a:t>มวล 0.6 </a:t>
            </a:r>
            <a:r>
              <a:rPr lang="en-US" b="0" dirty="0" smtClean="0"/>
              <a:t>kg </a:t>
            </a:r>
            <a:r>
              <a:rPr lang="th-TH" b="0" dirty="0" smtClean="0"/>
              <a:t>ปลายข้างหนึ่งตรึงกับที่ ปลายอีกข้างถูกทำให้สั่นขึ้น – ลงอย่างสม่ำเสมอ 15 รอบ ใน 20 </a:t>
            </a:r>
            <a:r>
              <a:rPr lang="en-US" b="0" dirty="0" smtClean="0"/>
              <a:t>s  </a:t>
            </a:r>
            <a:r>
              <a:rPr lang="th-TH" b="0" dirty="0" smtClean="0"/>
              <a:t>เกิดคลื่นในเส้นเชือกเคลื่อนที่ไปทางขวา โดยใช้เวลา 2 </a:t>
            </a:r>
            <a:r>
              <a:rPr lang="en-US" b="0" dirty="0" smtClean="0"/>
              <a:t>s </a:t>
            </a:r>
            <a:r>
              <a:rPr lang="th-TH" b="0" dirty="0" smtClean="0"/>
              <a:t>ในการเคลื่อนที่ไปจนถึงปลายอีกข้างหนึ่ง  ถ้าระยะขจัดสูงสุดของเชือกมีค่า 3 </a:t>
            </a:r>
            <a:r>
              <a:rPr lang="en-US" b="0" dirty="0" smtClean="0"/>
              <a:t>cm </a:t>
            </a:r>
          </a:p>
          <a:p>
            <a:r>
              <a:rPr lang="th-TH" b="0" dirty="0" smtClean="0"/>
              <a:t>ก) จงหาแรงดึงในเส้นเชือก</a:t>
            </a:r>
          </a:p>
          <a:p>
            <a:r>
              <a:rPr lang="th-TH" b="0" dirty="0" smtClean="0"/>
              <a:t>ข) ถ้าเกิดคลื่นสะท้อนทางด้านปลายที่ถูกตรึง ทำให้เกิดคลื่นนิ่ง จงหาว่าจะได้คลื่นนิ่งในเส้นเชือกทั้งหมดกี่ห้วง และแต่ละห้วงมีความยาวเท่าไร</a:t>
            </a:r>
          </a:p>
          <a:p>
            <a:r>
              <a:rPr lang="th-TH" b="0" dirty="0" smtClean="0"/>
              <a:t>ค) จงเขียนสมการของคลื่นนิ่งในข้อ ข.</a:t>
            </a:r>
            <a:endParaRPr lang="th-T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22</a:t>
            </a:fld>
            <a:endParaRPr lang="th-TH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8484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71934" y="214290"/>
            <a:ext cx="142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Quiz 1-57</a:t>
            </a:r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6 </a:t>
            </a:r>
            <a:r>
              <a:rPr lang="th-TH" b="0" dirty="0" smtClean="0"/>
              <a:t>ต้องการสร้างคลื่นนิ่งบนเชือกที่ถูกตรึงที่ปลายทั้งสองด้านยาว 1.2 </a:t>
            </a:r>
            <a:r>
              <a:rPr lang="en-US" b="0" dirty="0" smtClean="0"/>
              <a:t>m </a:t>
            </a:r>
            <a:r>
              <a:rPr lang="th-TH" b="0" dirty="0" smtClean="0"/>
              <a:t>มีจำนวน 6 ลูป และมีความถี่ 0.5 </a:t>
            </a:r>
            <a:r>
              <a:rPr lang="en-US" b="0" dirty="0" smtClean="0"/>
              <a:t>Hz </a:t>
            </a:r>
            <a:r>
              <a:rPr lang="th-TH" b="0" dirty="0" smtClean="0"/>
              <a:t>ถ้าผลต่างความสูงระหว่างสันคลื่นกับท้องคลื่นมีค่า 10 </a:t>
            </a:r>
            <a:r>
              <a:rPr lang="en-US" b="0" dirty="0" smtClean="0"/>
              <a:t>cm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ลองทำดู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r>
              <a:rPr lang="th-TH" b="0" dirty="0" smtClean="0"/>
              <a:t>ก.จงเขียนสมการคลื่นนิ่ง</a:t>
            </a:r>
            <a:r>
              <a:rPr lang="th-TH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</a:rPr>
              <a:t>=   0.1 sin 5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</a:t>
            </a:r>
            <a:r>
              <a:rPr lang="en-US" dirty="0">
                <a:solidFill>
                  <a:srgbClr val="FF0000"/>
                </a:solidFill>
              </a:rPr>
              <a:t>x </a:t>
            </a:r>
            <a:r>
              <a:rPr lang="en-US" dirty="0" err="1">
                <a:solidFill>
                  <a:srgbClr val="FF0000"/>
                </a:solidFill>
              </a:rPr>
              <a:t>cos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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endParaRPr lang="th-TH" b="0" dirty="0" smtClean="0">
              <a:solidFill>
                <a:srgbClr val="FF0000"/>
              </a:solidFill>
            </a:endParaRPr>
          </a:p>
          <a:p>
            <a:r>
              <a:rPr lang="th-TH" b="0" dirty="0" smtClean="0"/>
              <a:t>ข.ถ้าวัดแรงตึงเชือกได้ 0.025 </a:t>
            </a:r>
            <a:r>
              <a:rPr lang="en-US" b="0" dirty="0" smtClean="0"/>
              <a:t>N </a:t>
            </a:r>
            <a:r>
              <a:rPr lang="th-TH" b="0" dirty="0" smtClean="0"/>
              <a:t>เชือกมีมวลเท่าไร </a:t>
            </a:r>
            <a:r>
              <a:rPr lang="en-US" dirty="0" smtClean="0">
                <a:solidFill>
                  <a:srgbClr val="FF0000"/>
                </a:solidFill>
              </a:rPr>
              <a:t>(0.75 kg)</a:t>
            </a:r>
            <a:endParaRPr lang="th-TH" dirty="0">
              <a:solidFill>
                <a:srgbClr val="FF0000"/>
              </a:solidFill>
            </a:endParaRPr>
          </a:p>
        </p:txBody>
      </p:sp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2071670" y="2428868"/>
            <a:ext cx="4357718" cy="714380"/>
            <a:chOff x="3456" y="5328"/>
            <a:chExt cx="5472" cy="864"/>
          </a:xfrm>
        </p:grpSpPr>
        <p:grpSp>
          <p:nvGrpSpPr>
            <p:cNvPr id="134147" name="Group 3"/>
            <p:cNvGrpSpPr>
              <a:grpSpLocks/>
            </p:cNvGrpSpPr>
            <p:nvPr/>
          </p:nvGrpSpPr>
          <p:grpSpPr bwMode="auto">
            <a:xfrm>
              <a:off x="3456" y="5328"/>
              <a:ext cx="5472" cy="864"/>
              <a:chOff x="2592" y="5328"/>
              <a:chExt cx="4320" cy="1008"/>
            </a:xfrm>
          </p:grpSpPr>
          <p:grpSp>
            <p:nvGrpSpPr>
              <p:cNvPr id="134148" name="Group 4"/>
              <p:cNvGrpSpPr>
                <a:grpSpLocks/>
              </p:cNvGrpSpPr>
              <p:nvPr/>
            </p:nvGrpSpPr>
            <p:grpSpPr bwMode="auto">
              <a:xfrm>
                <a:off x="2592" y="5328"/>
                <a:ext cx="1440" cy="1008"/>
                <a:chOff x="3312" y="5112"/>
                <a:chExt cx="1008" cy="1008"/>
              </a:xfrm>
            </p:grpSpPr>
            <p:sp>
              <p:nvSpPr>
                <p:cNvPr id="134149" name="Freeform 5"/>
                <p:cNvSpPr>
                  <a:spLocks/>
                </p:cNvSpPr>
                <p:nvPr/>
              </p:nvSpPr>
              <p:spPr bwMode="auto">
                <a:xfrm>
                  <a:off x="3312" y="5112"/>
                  <a:ext cx="1008" cy="1008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288" y="72"/>
                    </a:cxn>
                    <a:cxn ang="0">
                      <a:pos x="720" y="936"/>
                    </a:cxn>
                    <a:cxn ang="0">
                      <a:pos x="1008" y="504"/>
                    </a:cxn>
                  </a:cxnLst>
                  <a:rect l="0" t="0" r="r" b="b"/>
                  <a:pathLst>
                    <a:path w="1008" h="1008">
                      <a:moveTo>
                        <a:pt x="0" y="504"/>
                      </a:moveTo>
                      <a:cubicBezTo>
                        <a:pt x="84" y="252"/>
                        <a:pt x="168" y="0"/>
                        <a:pt x="288" y="72"/>
                      </a:cubicBezTo>
                      <a:cubicBezTo>
                        <a:pt x="408" y="144"/>
                        <a:pt x="600" y="864"/>
                        <a:pt x="720" y="936"/>
                      </a:cubicBezTo>
                      <a:cubicBezTo>
                        <a:pt x="840" y="1008"/>
                        <a:pt x="924" y="756"/>
                        <a:pt x="1008" y="5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4150" name="Freeform 6"/>
                <p:cNvSpPr>
                  <a:spLocks/>
                </p:cNvSpPr>
                <p:nvPr/>
              </p:nvSpPr>
              <p:spPr bwMode="auto">
                <a:xfrm>
                  <a:off x="3312" y="5112"/>
                  <a:ext cx="1008" cy="1008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288" y="936"/>
                    </a:cxn>
                    <a:cxn ang="0">
                      <a:pos x="720" y="72"/>
                    </a:cxn>
                    <a:cxn ang="0">
                      <a:pos x="1008" y="504"/>
                    </a:cxn>
                  </a:cxnLst>
                  <a:rect l="0" t="0" r="r" b="b"/>
                  <a:pathLst>
                    <a:path w="1008" h="1008">
                      <a:moveTo>
                        <a:pt x="0" y="504"/>
                      </a:moveTo>
                      <a:cubicBezTo>
                        <a:pt x="84" y="756"/>
                        <a:pt x="168" y="1008"/>
                        <a:pt x="288" y="936"/>
                      </a:cubicBezTo>
                      <a:cubicBezTo>
                        <a:pt x="408" y="864"/>
                        <a:pt x="600" y="144"/>
                        <a:pt x="720" y="72"/>
                      </a:cubicBezTo>
                      <a:cubicBezTo>
                        <a:pt x="840" y="0"/>
                        <a:pt x="924" y="252"/>
                        <a:pt x="1008" y="5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134151" name="Group 7"/>
              <p:cNvGrpSpPr>
                <a:grpSpLocks/>
              </p:cNvGrpSpPr>
              <p:nvPr/>
            </p:nvGrpSpPr>
            <p:grpSpPr bwMode="auto">
              <a:xfrm>
                <a:off x="4032" y="5328"/>
                <a:ext cx="1440" cy="1008"/>
                <a:chOff x="3312" y="5112"/>
                <a:chExt cx="1008" cy="1008"/>
              </a:xfrm>
            </p:grpSpPr>
            <p:sp>
              <p:nvSpPr>
                <p:cNvPr id="134152" name="Freeform 8"/>
                <p:cNvSpPr>
                  <a:spLocks/>
                </p:cNvSpPr>
                <p:nvPr/>
              </p:nvSpPr>
              <p:spPr bwMode="auto">
                <a:xfrm>
                  <a:off x="3312" y="5112"/>
                  <a:ext cx="1008" cy="1008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288" y="72"/>
                    </a:cxn>
                    <a:cxn ang="0">
                      <a:pos x="720" y="936"/>
                    </a:cxn>
                    <a:cxn ang="0">
                      <a:pos x="1008" y="504"/>
                    </a:cxn>
                  </a:cxnLst>
                  <a:rect l="0" t="0" r="r" b="b"/>
                  <a:pathLst>
                    <a:path w="1008" h="1008">
                      <a:moveTo>
                        <a:pt x="0" y="504"/>
                      </a:moveTo>
                      <a:cubicBezTo>
                        <a:pt x="84" y="252"/>
                        <a:pt x="168" y="0"/>
                        <a:pt x="288" y="72"/>
                      </a:cubicBezTo>
                      <a:cubicBezTo>
                        <a:pt x="408" y="144"/>
                        <a:pt x="600" y="864"/>
                        <a:pt x="720" y="936"/>
                      </a:cubicBezTo>
                      <a:cubicBezTo>
                        <a:pt x="840" y="1008"/>
                        <a:pt x="924" y="756"/>
                        <a:pt x="1008" y="5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4153" name="Freeform 9"/>
                <p:cNvSpPr>
                  <a:spLocks/>
                </p:cNvSpPr>
                <p:nvPr/>
              </p:nvSpPr>
              <p:spPr bwMode="auto">
                <a:xfrm>
                  <a:off x="3312" y="5112"/>
                  <a:ext cx="1008" cy="1008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288" y="936"/>
                    </a:cxn>
                    <a:cxn ang="0">
                      <a:pos x="720" y="72"/>
                    </a:cxn>
                    <a:cxn ang="0">
                      <a:pos x="1008" y="504"/>
                    </a:cxn>
                  </a:cxnLst>
                  <a:rect l="0" t="0" r="r" b="b"/>
                  <a:pathLst>
                    <a:path w="1008" h="1008">
                      <a:moveTo>
                        <a:pt x="0" y="504"/>
                      </a:moveTo>
                      <a:cubicBezTo>
                        <a:pt x="84" y="756"/>
                        <a:pt x="168" y="1008"/>
                        <a:pt x="288" y="936"/>
                      </a:cubicBezTo>
                      <a:cubicBezTo>
                        <a:pt x="408" y="864"/>
                        <a:pt x="600" y="144"/>
                        <a:pt x="720" y="72"/>
                      </a:cubicBezTo>
                      <a:cubicBezTo>
                        <a:pt x="840" y="0"/>
                        <a:pt x="924" y="252"/>
                        <a:pt x="1008" y="5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134154" name="Group 10"/>
              <p:cNvGrpSpPr>
                <a:grpSpLocks/>
              </p:cNvGrpSpPr>
              <p:nvPr/>
            </p:nvGrpSpPr>
            <p:grpSpPr bwMode="auto">
              <a:xfrm>
                <a:off x="5472" y="5328"/>
                <a:ext cx="1440" cy="1008"/>
                <a:chOff x="3312" y="5112"/>
                <a:chExt cx="1008" cy="1008"/>
              </a:xfrm>
            </p:grpSpPr>
            <p:sp>
              <p:nvSpPr>
                <p:cNvPr id="134155" name="Freeform 11"/>
                <p:cNvSpPr>
                  <a:spLocks/>
                </p:cNvSpPr>
                <p:nvPr/>
              </p:nvSpPr>
              <p:spPr bwMode="auto">
                <a:xfrm>
                  <a:off x="3312" y="5112"/>
                  <a:ext cx="1008" cy="1008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288" y="72"/>
                    </a:cxn>
                    <a:cxn ang="0">
                      <a:pos x="720" y="936"/>
                    </a:cxn>
                    <a:cxn ang="0">
                      <a:pos x="1008" y="504"/>
                    </a:cxn>
                  </a:cxnLst>
                  <a:rect l="0" t="0" r="r" b="b"/>
                  <a:pathLst>
                    <a:path w="1008" h="1008">
                      <a:moveTo>
                        <a:pt x="0" y="504"/>
                      </a:moveTo>
                      <a:cubicBezTo>
                        <a:pt x="84" y="252"/>
                        <a:pt x="168" y="0"/>
                        <a:pt x="288" y="72"/>
                      </a:cubicBezTo>
                      <a:cubicBezTo>
                        <a:pt x="408" y="144"/>
                        <a:pt x="600" y="864"/>
                        <a:pt x="720" y="936"/>
                      </a:cubicBezTo>
                      <a:cubicBezTo>
                        <a:pt x="840" y="1008"/>
                        <a:pt x="924" y="756"/>
                        <a:pt x="1008" y="5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4156" name="Freeform 12"/>
                <p:cNvSpPr>
                  <a:spLocks/>
                </p:cNvSpPr>
                <p:nvPr/>
              </p:nvSpPr>
              <p:spPr bwMode="auto">
                <a:xfrm>
                  <a:off x="3312" y="5112"/>
                  <a:ext cx="1008" cy="1008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288" y="936"/>
                    </a:cxn>
                    <a:cxn ang="0">
                      <a:pos x="720" y="72"/>
                    </a:cxn>
                    <a:cxn ang="0">
                      <a:pos x="1008" y="504"/>
                    </a:cxn>
                  </a:cxnLst>
                  <a:rect l="0" t="0" r="r" b="b"/>
                  <a:pathLst>
                    <a:path w="1008" h="1008">
                      <a:moveTo>
                        <a:pt x="0" y="504"/>
                      </a:moveTo>
                      <a:cubicBezTo>
                        <a:pt x="84" y="756"/>
                        <a:pt x="168" y="1008"/>
                        <a:pt x="288" y="936"/>
                      </a:cubicBezTo>
                      <a:cubicBezTo>
                        <a:pt x="408" y="864"/>
                        <a:pt x="600" y="144"/>
                        <a:pt x="720" y="72"/>
                      </a:cubicBezTo>
                      <a:cubicBezTo>
                        <a:pt x="840" y="0"/>
                        <a:pt x="924" y="252"/>
                        <a:pt x="1008" y="5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  <p:sp>
          <p:nvSpPr>
            <p:cNvPr id="134157" name="Line 13"/>
            <p:cNvSpPr>
              <a:spLocks noChangeShapeType="1"/>
            </p:cNvSpPr>
            <p:nvPr/>
          </p:nvSpPr>
          <p:spPr bwMode="auto">
            <a:xfrm>
              <a:off x="3456" y="5760"/>
              <a:ext cx="54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4158" name="Line 14"/>
            <p:cNvSpPr>
              <a:spLocks noChangeShapeType="1"/>
            </p:cNvSpPr>
            <p:nvPr/>
          </p:nvSpPr>
          <p:spPr bwMode="auto">
            <a:xfrm>
              <a:off x="3456" y="5472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4159" name="Line 15"/>
            <p:cNvSpPr>
              <a:spLocks noChangeShapeType="1"/>
            </p:cNvSpPr>
            <p:nvPr/>
          </p:nvSpPr>
          <p:spPr bwMode="auto">
            <a:xfrm>
              <a:off x="8928" y="5472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23</a:t>
            </a:fld>
            <a:endParaRPr lang="th-TH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674211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/>
              <a:t>การเกิดการสั่นพ้องของเสียงในท่อ(หลอด)ที่มีความยาวคงที่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8431212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/>
              <a:t>ถ้าเราส่งคลื่นเสียงที่มีค่าพอเหมาะจากลำโพงเข้าไปทางปากหลอดคลื่นเสียง</a:t>
            </a:r>
          </a:p>
          <a:p>
            <a:r>
              <a:rPr lang="th-TH" sz="3300" b="0"/>
              <a:t>จะสะท้อนที่ปากหลอดทั้งสองกลับไปกลับมาแล้วเกิดการแทรกสอดกัน  </a:t>
            </a:r>
          </a:p>
          <a:p>
            <a:r>
              <a:rPr lang="th-TH" sz="3300" b="0"/>
              <a:t>ทำให้เกิด </a:t>
            </a:r>
            <a:r>
              <a:rPr lang="th-TH" sz="3300" b="0" u="sng"/>
              <a:t>คลื่นนิ่ง</a:t>
            </a:r>
            <a:r>
              <a:rPr lang="th-TH" sz="3300" b="0"/>
              <a:t>  ซึ่งเราจะได้ยินเสียงออกจากหลอดดังที่สุด</a:t>
            </a:r>
          </a:p>
        </p:txBody>
      </p:sp>
      <p:pic>
        <p:nvPicPr>
          <p:cNvPr id="26631" name="Picture 7" descr="ปลายเปิด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570163"/>
            <a:ext cx="2390775" cy="38830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6632" name="Picture 8" descr="ปลายปิด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470150"/>
            <a:ext cx="1857375" cy="3911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840038" y="3786188"/>
            <a:ext cx="1155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 i="1"/>
              <a:t>ท่อปลาย</a:t>
            </a:r>
          </a:p>
          <a:p>
            <a:r>
              <a:rPr lang="th-TH" sz="3300" b="0" i="1"/>
              <a:t>ปิด</a:t>
            </a:r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>
            <a:off x="4284663" y="2565400"/>
            <a:ext cx="0" cy="37433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7812088" y="3840163"/>
            <a:ext cx="1155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 i="1"/>
              <a:t>ท่อปลาย</a:t>
            </a:r>
          </a:p>
          <a:p>
            <a:r>
              <a:rPr lang="th-TH" sz="3300" b="0" i="1"/>
              <a:t>เปิด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23850" y="115888"/>
            <a:ext cx="5232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500"/>
              <a:t>การเกิดการสั่นพ้องของเสียงในท่อปลายปิด</a:t>
            </a:r>
          </a:p>
        </p:txBody>
      </p:sp>
      <p:pic>
        <p:nvPicPr>
          <p:cNvPr id="9222" name="Picture 7" descr="ปลายปิด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27940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3348038" y="1196975"/>
          <a:ext cx="53689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5" imgW="2222280" imgH="393480" progId="">
                  <p:embed/>
                </p:oleObj>
              </mc:Choice>
              <mc:Fallback>
                <p:oleObj name="Equation" r:id="rId5" imgW="2222280" imgH="3934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96975"/>
                        <a:ext cx="5368925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3262313" y="3340100"/>
          <a:ext cx="573563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7" imgW="2374560" imgH="393480" progId="">
                  <p:embed/>
                </p:oleObj>
              </mc:Choice>
              <mc:Fallback>
                <p:oleObj name="Equation" r:id="rId7" imgW="2374560" imgH="3934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3340100"/>
                        <a:ext cx="5735637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3276600" y="5429250"/>
          <a:ext cx="57054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9" imgW="2361960" imgH="393480" progId="">
                  <p:embed/>
                </p:oleObj>
              </mc:Choice>
              <mc:Fallback>
                <p:oleObj name="Equation" r:id="rId9" imgW="2361960" imgH="39348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429250"/>
                        <a:ext cx="5705475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539750" y="2781300"/>
            <a:ext cx="79930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539750" y="4941888"/>
            <a:ext cx="79930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3635375" y="2257425"/>
            <a:ext cx="5951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 dirty="0"/>
              <a:t>เรียก</a:t>
            </a:r>
            <a:r>
              <a:rPr lang="en-US" b="0" dirty="0"/>
              <a:t>    </a:t>
            </a:r>
            <a:r>
              <a:rPr lang="en-US" b="0" i="1" dirty="0"/>
              <a:t>f</a:t>
            </a:r>
            <a:r>
              <a:rPr lang="en-US" b="0" baseline="-25000" dirty="0"/>
              <a:t>1</a:t>
            </a:r>
            <a:r>
              <a:rPr lang="en-US" b="0" dirty="0"/>
              <a:t> </a:t>
            </a:r>
            <a:r>
              <a:rPr lang="th-TH" b="0" dirty="0"/>
              <a:t>  ว่า ความถี่มูลฐาน  หรือ </a:t>
            </a:r>
            <a:r>
              <a:rPr lang="en-US" b="0" dirty="0"/>
              <a:t> </a:t>
            </a:r>
            <a:r>
              <a:rPr lang="en-US" b="0" dirty="0" smtClean="0"/>
              <a:t>Harmonic </a:t>
            </a:r>
            <a:r>
              <a:rPr lang="th-TH" b="0" dirty="0"/>
              <a:t>ที่ 1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635375" y="4319588"/>
            <a:ext cx="59515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 dirty="0"/>
              <a:t>เรียก</a:t>
            </a:r>
            <a:r>
              <a:rPr lang="en-US" b="0" dirty="0"/>
              <a:t>    </a:t>
            </a:r>
            <a:r>
              <a:rPr lang="en-US" b="0" i="1" dirty="0"/>
              <a:t>f</a:t>
            </a:r>
            <a:r>
              <a:rPr lang="en-US" b="0" baseline="-25000" dirty="0"/>
              <a:t>2</a:t>
            </a:r>
            <a:r>
              <a:rPr lang="en-US" b="0" dirty="0"/>
              <a:t> </a:t>
            </a:r>
            <a:r>
              <a:rPr lang="th-TH" b="0" dirty="0"/>
              <a:t>  ว่า </a:t>
            </a:r>
            <a:r>
              <a:rPr lang="en-US" b="0" dirty="0" smtClean="0"/>
              <a:t>Harmonic </a:t>
            </a:r>
            <a:r>
              <a:rPr lang="th-TH" b="0" dirty="0"/>
              <a:t>ที่ 3 (มีความถี่เท่ากับ 3 </a:t>
            </a:r>
            <a:r>
              <a:rPr lang="en-US" sz="3300" b="0" i="1" dirty="0"/>
              <a:t>f</a:t>
            </a:r>
            <a:r>
              <a:rPr lang="en-US" sz="3300" b="0" baseline="-25000" dirty="0"/>
              <a:t>1</a:t>
            </a:r>
            <a:r>
              <a:rPr lang="en-US" sz="3300" b="0" dirty="0"/>
              <a:t>)</a:t>
            </a:r>
            <a:endParaRPr lang="th-TH" sz="3300" b="0" dirty="0"/>
          </a:p>
        </p:txBody>
      </p:sp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3635375" y="6218238"/>
            <a:ext cx="59515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 dirty="0"/>
              <a:t>เรียก</a:t>
            </a:r>
            <a:r>
              <a:rPr lang="en-US" b="0" dirty="0"/>
              <a:t>    </a:t>
            </a:r>
            <a:r>
              <a:rPr lang="en-US" b="0" i="1" dirty="0"/>
              <a:t>f</a:t>
            </a:r>
            <a:r>
              <a:rPr lang="th-TH" b="0" baseline="-25000" dirty="0"/>
              <a:t>3</a:t>
            </a:r>
            <a:r>
              <a:rPr lang="th-TH" b="0" dirty="0"/>
              <a:t>  ว่า </a:t>
            </a:r>
            <a:r>
              <a:rPr lang="en-US" b="0" dirty="0" smtClean="0"/>
              <a:t>Harmonic </a:t>
            </a:r>
            <a:r>
              <a:rPr lang="th-TH" b="0" dirty="0"/>
              <a:t>ที่ 5 (มีความถี่เท่ากับ 5 </a:t>
            </a:r>
            <a:r>
              <a:rPr lang="en-US" sz="3300" b="0" i="1" dirty="0"/>
              <a:t>f</a:t>
            </a:r>
            <a:r>
              <a:rPr lang="en-US" sz="3300" b="0" baseline="-25000" dirty="0"/>
              <a:t>1</a:t>
            </a:r>
            <a:r>
              <a:rPr lang="en-US" sz="3300" b="0" dirty="0"/>
              <a:t>)</a:t>
            </a:r>
            <a:endParaRPr lang="th-TH" sz="3300" b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306763" y="1108075"/>
          <a:ext cx="53689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4" imgW="2222280" imgH="393480" progId="">
                  <p:embed/>
                </p:oleObj>
              </mc:Choice>
              <mc:Fallback>
                <p:oleObj name="Equation" r:id="rId4" imgW="2222280" imgH="393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1108075"/>
                        <a:ext cx="5368925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3441700" y="2852738"/>
          <a:ext cx="50911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6" imgW="2108160" imgH="393480" progId="">
                  <p:embed/>
                </p:oleObj>
              </mc:Choice>
              <mc:Fallback>
                <p:oleObj name="Equation" r:id="rId6" imgW="2108160" imgH="393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2852738"/>
                        <a:ext cx="5091113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3276600" y="5084763"/>
          <a:ext cx="57054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8" imgW="2361960" imgH="393480" progId="">
                  <p:embed/>
                </p:oleObj>
              </mc:Choice>
              <mc:Fallback>
                <p:oleObj name="Equation" r:id="rId8" imgW="2361960" imgH="393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84763"/>
                        <a:ext cx="5705475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539750" y="2708275"/>
            <a:ext cx="79930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468313" y="4652963"/>
            <a:ext cx="79930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23850" y="312738"/>
            <a:ext cx="53101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500"/>
              <a:t>การเกิดการสั่นพ้องของเสียงในท่อปลายเปิด</a:t>
            </a:r>
          </a:p>
        </p:txBody>
      </p:sp>
      <p:pic>
        <p:nvPicPr>
          <p:cNvPr id="10248" name="Picture 10" descr="ปลายเปิด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836613"/>
            <a:ext cx="31051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348038" y="2016125"/>
            <a:ext cx="59515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 dirty="0"/>
              <a:t>เรียก</a:t>
            </a:r>
            <a:r>
              <a:rPr lang="en-US" b="0" dirty="0"/>
              <a:t>    </a:t>
            </a:r>
            <a:r>
              <a:rPr lang="en-US" b="0" i="1" dirty="0"/>
              <a:t>f</a:t>
            </a:r>
            <a:r>
              <a:rPr lang="en-US" b="0" baseline="-25000" dirty="0"/>
              <a:t>1</a:t>
            </a:r>
            <a:r>
              <a:rPr lang="en-US" b="0" dirty="0"/>
              <a:t> </a:t>
            </a:r>
            <a:r>
              <a:rPr lang="th-TH" b="0" dirty="0"/>
              <a:t>  ว่า ความถี่มูลฐาน  หรือ </a:t>
            </a:r>
            <a:r>
              <a:rPr lang="en-US" b="0" dirty="0"/>
              <a:t> </a:t>
            </a:r>
            <a:r>
              <a:rPr lang="en-US" b="0" dirty="0" smtClean="0"/>
              <a:t>Harmonic </a:t>
            </a:r>
            <a:r>
              <a:rPr lang="th-TH" b="0" dirty="0"/>
              <a:t>ที่ 1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492500" y="3789363"/>
            <a:ext cx="59515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 dirty="0"/>
              <a:t>เรียก</a:t>
            </a:r>
            <a:r>
              <a:rPr lang="en-US" b="0" dirty="0"/>
              <a:t>    </a:t>
            </a:r>
            <a:r>
              <a:rPr lang="en-US" b="0" i="1" dirty="0"/>
              <a:t>f</a:t>
            </a:r>
            <a:r>
              <a:rPr lang="en-US" b="0" baseline="-25000" dirty="0"/>
              <a:t>2</a:t>
            </a:r>
            <a:r>
              <a:rPr lang="en-US" b="0" dirty="0"/>
              <a:t> </a:t>
            </a:r>
            <a:r>
              <a:rPr lang="th-TH" b="0" dirty="0"/>
              <a:t>  ว่า </a:t>
            </a:r>
            <a:r>
              <a:rPr lang="en-US" b="0" dirty="0" smtClean="0"/>
              <a:t>Harmonic </a:t>
            </a:r>
            <a:r>
              <a:rPr lang="th-TH" b="0" dirty="0"/>
              <a:t>ที่ 2 (มีความถี่เท่ากับ 2 </a:t>
            </a:r>
            <a:r>
              <a:rPr lang="en-US" sz="3300" b="0" i="1" dirty="0"/>
              <a:t>f</a:t>
            </a:r>
            <a:r>
              <a:rPr lang="en-US" sz="3300" b="0" baseline="-25000" dirty="0"/>
              <a:t>1</a:t>
            </a:r>
            <a:r>
              <a:rPr lang="en-US" sz="3300" b="0" dirty="0"/>
              <a:t>)</a:t>
            </a:r>
            <a:endParaRPr lang="th-TH" sz="3300" b="0" dirty="0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3635375" y="6165850"/>
            <a:ext cx="59515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 dirty="0"/>
              <a:t>เรียก</a:t>
            </a:r>
            <a:r>
              <a:rPr lang="en-US" b="0" dirty="0"/>
              <a:t>    </a:t>
            </a:r>
            <a:r>
              <a:rPr lang="en-US" b="0" i="1" dirty="0"/>
              <a:t>f</a:t>
            </a:r>
            <a:r>
              <a:rPr lang="th-TH" b="0" baseline="-25000" dirty="0"/>
              <a:t>3</a:t>
            </a:r>
            <a:r>
              <a:rPr lang="th-TH" b="0" dirty="0"/>
              <a:t>  ว่า </a:t>
            </a:r>
            <a:r>
              <a:rPr lang="en-US" b="0" dirty="0" smtClean="0"/>
              <a:t>Harmonic </a:t>
            </a:r>
            <a:r>
              <a:rPr lang="th-TH" b="0" dirty="0"/>
              <a:t>ที่ 3 (มีความถี่เท่ากับ 3 </a:t>
            </a:r>
            <a:r>
              <a:rPr lang="en-US" sz="3300" b="0" i="1" dirty="0"/>
              <a:t>f</a:t>
            </a:r>
            <a:r>
              <a:rPr lang="en-US" sz="3300" b="0" baseline="-25000" dirty="0"/>
              <a:t>1</a:t>
            </a:r>
            <a:r>
              <a:rPr lang="en-US" sz="3300" b="0" dirty="0"/>
              <a:t>)</a:t>
            </a:r>
            <a:endParaRPr lang="th-TH" sz="3300" b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7</a:t>
            </a:r>
            <a:r>
              <a:rPr lang="th-TH" dirty="0" smtClean="0"/>
              <a:t>   </a:t>
            </a:r>
            <a:r>
              <a:rPr lang="th-TH" b="0" dirty="0" smtClean="0"/>
              <a:t>ท่อโลหะปลายเปิดหนึ่งข้าง 2 อัน มีความยาวของท่อ 100 และ 105 </a:t>
            </a:r>
            <a:r>
              <a:rPr lang="en-US" b="0" dirty="0" smtClean="0"/>
              <a:t>cm </a:t>
            </a:r>
            <a:r>
              <a:rPr lang="th-TH" b="0" dirty="0" smtClean="0"/>
              <a:t>เมื่อทำให้เกิดการกำธรครั้งแรกทั้งสองท่อพร้อมๆ กัน </a:t>
            </a:r>
            <a:r>
              <a:rPr lang="th-TH" b="0" dirty="0" err="1" smtClean="0"/>
              <a:t>ปรากฎ</a:t>
            </a:r>
            <a:r>
              <a:rPr lang="th-TH" b="0" dirty="0" smtClean="0"/>
              <a:t>ว่าความถี่มูลฐานของคลื่นเสียงที่เกิดจากท่อทั้งสองนี้ เมื่อรวมกันจะเกิด</a:t>
            </a:r>
            <a:r>
              <a:rPr lang="th-TH" b="0" dirty="0" err="1" smtClean="0"/>
              <a:t>บีตส์</a:t>
            </a:r>
            <a:r>
              <a:rPr lang="th-TH" b="0" dirty="0" smtClean="0"/>
              <a:t>ที่มีความถี่ 4 </a:t>
            </a:r>
            <a:r>
              <a:rPr lang="en-US" b="0" dirty="0" smtClean="0"/>
              <a:t>Hz </a:t>
            </a:r>
            <a:r>
              <a:rPr lang="th-TH" b="0" dirty="0" smtClean="0"/>
              <a:t>กำหนดให้อากาศภายในท่อโลหะทั้งสองมีอุณหภูมิเท่ากัน จงหา</a:t>
            </a:r>
          </a:p>
          <a:p>
            <a:r>
              <a:rPr lang="th-TH" b="0" dirty="0" smtClean="0"/>
              <a:t>ก.	ความยาวของคลื่นเสียงที่เกิดขึ้นในท่อทั้งสอง</a:t>
            </a:r>
          </a:p>
          <a:p>
            <a:r>
              <a:rPr lang="th-TH" b="0" dirty="0" smtClean="0"/>
              <a:t>ข.	อัตราเร็วของคลื่นเสียงในท่อโลหะ</a:t>
            </a:r>
          </a:p>
          <a:p>
            <a:r>
              <a:rPr lang="th-TH" b="0" dirty="0" smtClean="0"/>
              <a:t>ค.	อุณหภูมิของอากาศในขณะนั้น</a:t>
            </a:r>
            <a:endParaRPr lang="th-TH" b="0" dirty="0"/>
          </a:p>
        </p:txBody>
      </p:sp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6000760" y="2071678"/>
            <a:ext cx="1887551" cy="1245480"/>
            <a:chOff x="3780" y="2340"/>
            <a:chExt cx="1800" cy="1440"/>
          </a:xfrm>
        </p:grpSpPr>
        <p:sp>
          <p:nvSpPr>
            <p:cNvPr id="135171" name="Text Box 3"/>
            <p:cNvSpPr txBox="1">
              <a:spLocks noChangeArrowheads="1"/>
            </p:cNvSpPr>
            <p:nvPr/>
          </p:nvSpPr>
          <p:spPr bwMode="auto">
            <a:xfrm>
              <a:off x="4500" y="2340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L</a:t>
              </a:r>
              <a:endParaRPr kumimoji="0" lang="th-TH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135172" name="Group 4"/>
            <p:cNvGrpSpPr>
              <a:grpSpLocks/>
            </p:cNvGrpSpPr>
            <p:nvPr/>
          </p:nvGrpSpPr>
          <p:grpSpPr bwMode="auto">
            <a:xfrm>
              <a:off x="3780" y="2880"/>
              <a:ext cx="1800" cy="618"/>
              <a:chOff x="4820" y="2840"/>
              <a:chExt cx="1800" cy="618"/>
            </a:xfrm>
          </p:grpSpPr>
          <p:sp>
            <p:nvSpPr>
              <p:cNvPr id="135173" name="Line 5"/>
              <p:cNvSpPr>
                <a:spLocks noChangeShapeType="1"/>
              </p:cNvSpPr>
              <p:nvPr/>
            </p:nvSpPr>
            <p:spPr bwMode="auto">
              <a:xfrm>
                <a:off x="4860" y="2880"/>
                <a:ext cx="17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5174" name="Line 6"/>
              <p:cNvSpPr>
                <a:spLocks noChangeShapeType="1"/>
              </p:cNvSpPr>
              <p:nvPr/>
            </p:nvSpPr>
            <p:spPr bwMode="auto">
              <a:xfrm>
                <a:off x="6612" y="2882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5175" name="Line 7"/>
              <p:cNvSpPr>
                <a:spLocks noChangeShapeType="1"/>
              </p:cNvSpPr>
              <p:nvPr/>
            </p:nvSpPr>
            <p:spPr bwMode="auto">
              <a:xfrm>
                <a:off x="4860" y="3418"/>
                <a:ext cx="17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5176" name="Freeform 8"/>
              <p:cNvSpPr>
                <a:spLocks/>
              </p:cNvSpPr>
              <p:nvPr/>
            </p:nvSpPr>
            <p:spPr bwMode="auto">
              <a:xfrm>
                <a:off x="4950" y="2840"/>
                <a:ext cx="1670" cy="370"/>
              </a:xfrm>
              <a:custGeom>
                <a:avLst/>
                <a:gdLst/>
                <a:ahLst/>
                <a:cxnLst>
                  <a:cxn ang="0">
                    <a:pos x="1620" y="210"/>
                  </a:cxn>
                  <a:cxn ang="0">
                    <a:pos x="1080" y="30"/>
                  </a:cxn>
                  <a:cxn ang="0">
                    <a:pos x="0" y="30"/>
                  </a:cxn>
                </a:cxnLst>
                <a:rect l="0" t="0" r="r" b="b"/>
                <a:pathLst>
                  <a:path w="1620" h="210">
                    <a:moveTo>
                      <a:pt x="1620" y="210"/>
                    </a:moveTo>
                    <a:cubicBezTo>
                      <a:pt x="1485" y="135"/>
                      <a:pt x="1350" y="60"/>
                      <a:pt x="1080" y="30"/>
                    </a:cubicBezTo>
                    <a:cubicBezTo>
                      <a:pt x="810" y="0"/>
                      <a:pt x="180" y="30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5177" name="Freeform 9"/>
              <p:cNvSpPr>
                <a:spLocks/>
              </p:cNvSpPr>
              <p:nvPr/>
            </p:nvSpPr>
            <p:spPr bwMode="auto">
              <a:xfrm>
                <a:off x="4820" y="3220"/>
                <a:ext cx="1800" cy="210"/>
              </a:xfrm>
              <a:custGeom>
                <a:avLst/>
                <a:gdLst/>
                <a:ahLst/>
                <a:cxnLst>
                  <a:cxn ang="0">
                    <a:pos x="1800" y="0"/>
                  </a:cxn>
                  <a:cxn ang="0">
                    <a:pos x="1260" y="180"/>
                  </a:cxn>
                  <a:cxn ang="0">
                    <a:pos x="0" y="180"/>
                  </a:cxn>
                </a:cxnLst>
                <a:rect l="0" t="0" r="r" b="b"/>
                <a:pathLst>
                  <a:path w="1800" h="210">
                    <a:moveTo>
                      <a:pt x="1800" y="0"/>
                    </a:moveTo>
                    <a:cubicBezTo>
                      <a:pt x="1680" y="75"/>
                      <a:pt x="1560" y="150"/>
                      <a:pt x="1260" y="180"/>
                    </a:cubicBezTo>
                    <a:cubicBezTo>
                      <a:pt x="960" y="210"/>
                      <a:pt x="480" y="195"/>
                      <a:pt x="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35178" name="Line 10"/>
            <p:cNvSpPr>
              <a:spLocks noChangeShapeType="1"/>
            </p:cNvSpPr>
            <p:nvPr/>
          </p:nvSpPr>
          <p:spPr bwMode="auto">
            <a:xfrm>
              <a:off x="3780" y="2700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179" name="Line 11"/>
            <p:cNvSpPr>
              <a:spLocks noChangeShapeType="1"/>
            </p:cNvSpPr>
            <p:nvPr/>
          </p:nvSpPr>
          <p:spPr bwMode="auto">
            <a:xfrm>
              <a:off x="3780" y="3780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35181" name="Object 13"/>
          <p:cNvGraphicFramePr>
            <a:graphicFrameLocks noChangeAspect="1"/>
          </p:cNvGraphicFramePr>
          <p:nvPr/>
        </p:nvGraphicFramePr>
        <p:xfrm>
          <a:off x="6715140" y="3049589"/>
          <a:ext cx="234952" cy="75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quation" r:id="rId3" imgW="164957" imgH="393359" progId="Equation.3">
                  <p:embed/>
                </p:oleObj>
              </mc:Choice>
              <mc:Fallback>
                <p:oleObj name="Equation" r:id="rId3" imgW="164957" imgH="39335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3049589"/>
                        <a:ext cx="234952" cy="755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27</a:t>
            </a:fld>
            <a:endParaRPr lang="th-TH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79388" y="66675"/>
            <a:ext cx="15922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500"/>
              <a:t>บีตต์ </a:t>
            </a:r>
            <a:r>
              <a:rPr lang="en-US" sz="3500"/>
              <a:t>(Beat)</a:t>
            </a:r>
            <a:endParaRPr lang="th-TH" sz="3500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12713" y="4862513"/>
            <a:ext cx="89963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thaiDist"/>
            <a:r>
              <a:rPr lang="th-TH" sz="3200" b="0"/>
              <a:t>	เกิดจากการที่คลื่นเสียงสองชุดที่มีความถี่ต่างกันเล็กน้อยเคลื่อนที่มาพบกัน</a:t>
            </a:r>
          </a:p>
          <a:p>
            <a:pPr algn="thaiDist"/>
            <a:r>
              <a:rPr lang="th-TH" sz="3200" b="0"/>
              <a:t>หรือสวนทางกัน  ทำให้เกิดการรวมกันของเสียงซึ่งมีแอมปลิจูดไม่คงที่</a:t>
            </a:r>
          </a:p>
          <a:p>
            <a:pPr algn="thaiDist"/>
            <a:r>
              <a:rPr lang="th-TH" sz="3200" b="0"/>
              <a:t>เปลี่ยนแปลงตลอดเวลา  ทำให้ได้ยินเสียงดังและค่อยสลับกันไป</a:t>
            </a:r>
          </a:p>
        </p:txBody>
      </p:sp>
      <p:pic>
        <p:nvPicPr>
          <p:cNvPr id="41988" name="Picture 7" descr="standing wav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738188"/>
            <a:ext cx="6442075" cy="391477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7675" y="476250"/>
            <a:ext cx="70135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/>
              <a:t>ความถี่บีตต์</a:t>
            </a:r>
            <a:r>
              <a:rPr lang="th-TH" sz="3300" b="0"/>
              <a:t>  คือ  จังหวะของเสียงที่เราได้ยินในเวลา  1 วินาที 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42988" y="1625600"/>
            <a:ext cx="2638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/>
              <a:t>ความถี่บีตต์ (</a:t>
            </a:r>
            <a:r>
              <a:rPr lang="en-US" sz="3300" i="1"/>
              <a:t>f</a:t>
            </a:r>
            <a:r>
              <a:rPr lang="en-US" sz="3300" baseline="-25000"/>
              <a:t>b</a:t>
            </a:r>
            <a:r>
              <a:rPr lang="en-US" sz="3300"/>
              <a:t>)  </a:t>
            </a:r>
            <a:r>
              <a:rPr lang="th-TH" sz="3300"/>
              <a:t>มีค่า 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4576763" y="1484313"/>
          <a:ext cx="30194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4" imgW="1002960" imgH="253800" progId="">
                  <p:embed/>
                </p:oleObj>
              </mc:Choice>
              <mc:Fallback>
                <p:oleObj name="Equation" r:id="rId4" imgW="1002960" imgH="2538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1484313"/>
                        <a:ext cx="3019425" cy="7651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827088" y="3554413"/>
            <a:ext cx="33559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/>
              <a:t>ความถี่ของเสียงที่ได้ยิน มีค่า</a:t>
            </a:r>
          </a:p>
        </p:txBody>
      </p:sp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5003800" y="3279775"/>
          <a:ext cx="20320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6" imgW="736560" imgH="393480" progId="">
                  <p:embed/>
                </p:oleObj>
              </mc:Choice>
              <mc:Fallback>
                <p:oleObj name="Equation" r:id="rId6" imgW="736560" imgH="3934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279775"/>
                        <a:ext cx="2032000" cy="10858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92138" y="5354638"/>
            <a:ext cx="8077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3300" b="0"/>
              <a:t>** จากการศึกษาพบว่า  คนจะได้ยินเสียงบีตส์ไม่เกิน  7 บีตต์ ต่อ1 วินาที</a:t>
            </a:r>
          </a:p>
          <a:p>
            <a:pPr algn="ctr"/>
            <a:r>
              <a:rPr lang="th-TH" sz="3300" b="0"/>
              <a:t>	ถ้ามากกว่านี้จะไม่สามารถแยกเสียงได้ออก**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29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68313" y="476250"/>
            <a:ext cx="8351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/>
              <a:t>• คลื่น</a:t>
            </a:r>
            <a:r>
              <a:rPr lang="en-US" b="0"/>
              <a:t>  </a:t>
            </a:r>
            <a:r>
              <a:rPr lang="th-TH" b="0"/>
              <a:t>คือ</a:t>
            </a:r>
            <a:r>
              <a:rPr lang="en-US" b="0"/>
              <a:t> </a:t>
            </a:r>
            <a:r>
              <a:rPr lang="th-TH" b="0"/>
              <a:t>ปรากฏการณ์การส่งผ่านพลังงานจากจุดหนึ่งไปยังอีกจุดหนึ่ง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849788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468313" y="5445125"/>
            <a:ext cx="81057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/>
              <a:t>โยนก้อนหินลงในทะเลสาบทำให้เกิดคลื่นน้ำแผ่กระจายออกไปโดยรอบ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07950" y="44450"/>
            <a:ext cx="23717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500"/>
              <a:t>ระดับเสียง (</a:t>
            </a:r>
            <a:r>
              <a:rPr lang="en-US" sz="3500"/>
              <a:t>Pitch)</a:t>
            </a:r>
            <a:endParaRPr lang="th-TH" sz="3500"/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47638" y="1076325"/>
            <a:ext cx="7702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/>
              <a:t>ระดับเสียงเป็นสิ่งบอกความแตกต่างของเสียงนั้นๆ  คือ  เป็นสิ่งกำหนด</a:t>
            </a:r>
          </a:p>
          <a:p>
            <a:r>
              <a:rPr lang="th-TH" b="0"/>
              <a:t>ความทุ้ม – แหลมของเสียง  ระดับเสียงจะขึ้นอยู่กับความถี่ของเสียงนั้น โดย</a:t>
            </a:r>
          </a:p>
          <a:p>
            <a:pPr lvl="1">
              <a:buFontTx/>
              <a:buChar char="•"/>
            </a:pPr>
            <a:r>
              <a:rPr lang="th-TH" b="0"/>
              <a:t> </a:t>
            </a:r>
            <a:r>
              <a:rPr lang="th-TH" b="0" i="1"/>
              <a:t>เสียงทุ้ม (</a:t>
            </a:r>
            <a:r>
              <a:rPr lang="en-US" b="0" i="1"/>
              <a:t>Bass)</a:t>
            </a:r>
            <a:r>
              <a:rPr lang="en-US" b="0"/>
              <a:t>  </a:t>
            </a:r>
            <a:r>
              <a:rPr lang="th-TH" b="0"/>
              <a:t>เป็นเสียงที่มีระดับเสียงต่ำ  หรือความถี่น้อย</a:t>
            </a:r>
          </a:p>
          <a:p>
            <a:pPr lvl="1">
              <a:buFontTx/>
              <a:buChar char="•"/>
            </a:pPr>
            <a:r>
              <a:rPr lang="th-TH" b="0"/>
              <a:t> </a:t>
            </a:r>
            <a:r>
              <a:rPr lang="th-TH" b="0" i="1"/>
              <a:t>เสียงแหลม (</a:t>
            </a:r>
            <a:r>
              <a:rPr lang="en-US" b="0" i="1"/>
              <a:t>Treble)</a:t>
            </a:r>
            <a:r>
              <a:rPr lang="en-US" b="0"/>
              <a:t>  </a:t>
            </a:r>
            <a:r>
              <a:rPr lang="th-TH" b="0"/>
              <a:t>เป็นเสียงที่มีระดับเสียงสูงหรือความถี่มาก</a:t>
            </a:r>
          </a:p>
        </p:txBody>
      </p:sp>
      <p:sp>
        <p:nvSpPr>
          <p:cNvPr id="44036" name="Rectangle 12"/>
          <p:cNvSpPr>
            <a:spLocks noChangeArrowheads="1"/>
          </p:cNvSpPr>
          <p:nvPr/>
        </p:nvSpPr>
        <p:spPr bwMode="auto">
          <a:xfrm>
            <a:off x="107950" y="4702175"/>
            <a:ext cx="88931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/>
              <a:t>มนุษย์สามารถได้ยินเสียงที่มีความถี่อยู่ในช่วงระหว่าง 20 Hz ถึง 20,000 Hz โดยที่คลื่น</a:t>
            </a:r>
          </a:p>
          <a:p>
            <a:r>
              <a:rPr lang="th-TH" b="0"/>
              <a:t>เสียงที่มีความถี่สูงกว่า 20,000 Hz เราเรียกว่า อัลตราโซนิก (ultrasonic) และคลื่นเสียง</a:t>
            </a:r>
          </a:p>
          <a:p>
            <a:r>
              <a:rPr lang="th-TH" b="0"/>
              <a:t>ที่มีความถี่ต่ำกว่า 20 Hz เราเรียกว่า คลื่นอินฟราโซนิก (infrasonic)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0800" y="44450"/>
            <a:ext cx="40782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/>
              <a:t>ความเข้มเสียง (</a:t>
            </a:r>
            <a:r>
              <a:rPr lang="en-US" sz="3300"/>
              <a:t>Sound Intensity) I</a:t>
            </a:r>
            <a:endParaRPr lang="th-TH" sz="3300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79375" y="620713"/>
            <a:ext cx="89566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/>
              <a:t>เป็นตัวกำหนดความดัง-ค่อยของเสียง มีนิยามคือ </a:t>
            </a:r>
            <a:r>
              <a:rPr lang="en-US" sz="3300" b="0"/>
              <a:t>  “</a:t>
            </a:r>
            <a:r>
              <a:rPr lang="th-TH" sz="3300" b="0"/>
              <a:t>พลังงานของเสียงที่แผ่ออก</a:t>
            </a:r>
          </a:p>
          <a:p>
            <a:r>
              <a:rPr lang="th-TH" sz="3300" b="0"/>
              <a:t>จากแหล่งกำเนิดในเวลาหนึ่งหน่วย </a:t>
            </a:r>
            <a:r>
              <a:rPr lang="en-US" sz="3300" b="0"/>
              <a:t>(</a:t>
            </a:r>
            <a:r>
              <a:rPr lang="th-TH" sz="3300" b="0"/>
              <a:t>กำลังของเสียง</a:t>
            </a:r>
            <a:r>
              <a:rPr lang="en-US" sz="3300" b="0"/>
              <a:t>,P</a:t>
            </a:r>
            <a:r>
              <a:rPr lang="th-TH" sz="3300" b="0"/>
              <a:t>)</a:t>
            </a:r>
            <a:r>
              <a:rPr lang="en-US" sz="3300" b="0"/>
              <a:t>  </a:t>
            </a:r>
            <a:r>
              <a:rPr lang="th-TH" sz="3300" b="0"/>
              <a:t>ที่ตกกระทบพื้นที่ในแนว</a:t>
            </a:r>
          </a:p>
          <a:p>
            <a:r>
              <a:rPr lang="th-TH" sz="3300" b="0"/>
              <a:t>ตั้งฉาก 1 ตารางเมตร</a:t>
            </a:r>
            <a:r>
              <a:rPr lang="en-US" sz="3300" b="0"/>
              <a:t>”</a:t>
            </a:r>
            <a:endParaRPr lang="th-TH" sz="3300" b="0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203575" y="3859213"/>
            <a:ext cx="47561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  </a:t>
            </a:r>
            <a:r>
              <a:rPr lang="th-TH" b="0"/>
              <a:t>คือ ความเข้มเสียง ณ ตำแหน่งต่างๆ</a:t>
            </a:r>
          </a:p>
          <a:p>
            <a:r>
              <a:rPr lang="th-TH" b="0"/>
              <a:t> 	</a:t>
            </a:r>
          </a:p>
          <a:p>
            <a:r>
              <a:rPr lang="en-US" b="0"/>
              <a:t>P  </a:t>
            </a:r>
            <a:r>
              <a:rPr lang="th-TH" b="0"/>
              <a:t>คือ  กำลังเสียงของแหล่งกำเนิดเสียง  	</a:t>
            </a:r>
          </a:p>
          <a:p>
            <a:r>
              <a:rPr lang="en-US" b="0"/>
              <a:t>R  </a:t>
            </a:r>
            <a:r>
              <a:rPr lang="th-TH" b="0"/>
              <a:t>คือ  ระยะระหว่างแหล่งกำเนิดเสียงกับ</a:t>
            </a:r>
          </a:p>
          <a:p>
            <a:r>
              <a:rPr lang="th-TH" b="0"/>
              <a:t>            ตำแหน่งที่หาความเข้มเสียง  (</a:t>
            </a:r>
            <a:r>
              <a:rPr lang="en-US" b="0"/>
              <a:t>m)</a:t>
            </a:r>
            <a:endParaRPr lang="th-TH" b="0"/>
          </a:p>
        </p:txBody>
      </p:sp>
      <p:pic>
        <p:nvPicPr>
          <p:cNvPr id="12296" name="Picture 14" descr="Sound inten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29000"/>
            <a:ext cx="2808288" cy="263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7142163" y="3816350"/>
          <a:ext cx="10302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5" imgW="495000" imgH="355320" progId="">
                  <p:embed/>
                </p:oleObj>
              </mc:Choice>
              <mc:Fallback>
                <p:oleObj name="Equation" r:id="rId5" imgW="495000" imgH="35532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3816350"/>
                        <a:ext cx="10302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6"/>
          <p:cNvGraphicFramePr>
            <a:graphicFrameLocks noChangeAspect="1"/>
          </p:cNvGraphicFramePr>
          <p:nvPr/>
        </p:nvGraphicFramePr>
        <p:xfrm>
          <a:off x="7308850" y="4795838"/>
          <a:ext cx="1223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7" imgW="647640" imgH="253800" progId="">
                  <p:embed/>
                </p:oleObj>
              </mc:Choice>
              <mc:Fallback>
                <p:oleObj name="Equation" r:id="rId7" imgW="647640" imgH="25380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795838"/>
                        <a:ext cx="122396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7"/>
          <p:cNvGraphicFramePr>
            <a:graphicFrameLocks noChangeAspect="1"/>
          </p:cNvGraphicFramePr>
          <p:nvPr/>
        </p:nvGraphicFramePr>
        <p:xfrm>
          <a:off x="2794000" y="2163763"/>
          <a:ext cx="5522913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9" imgW="2057400" imgH="393480" progId="">
                  <p:embed/>
                </p:oleObj>
              </mc:Choice>
              <mc:Fallback>
                <p:oleObj name="Equation" r:id="rId9" imgW="2057400" imgH="39348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163763"/>
                        <a:ext cx="5522913" cy="1049337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79388" y="431800"/>
            <a:ext cx="7615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b="0" u="sng"/>
              <a:t>ขีดความสามารถในการได้ยินเสียง </a:t>
            </a:r>
            <a:r>
              <a:rPr lang="en-US" b="0" u="sng"/>
              <a:t>(Range of audibility of the human  ear)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2555875" y="1196975"/>
            <a:ext cx="6354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/>
              <a:t>1.  </a:t>
            </a:r>
            <a:r>
              <a:rPr lang="th-TH" sz="3200" b="0"/>
              <a:t>เสียงเบาที่สุดที่คนเราเริ่มได้ยิน  </a:t>
            </a:r>
            <a:r>
              <a:rPr lang="en-US" sz="3200" b="0"/>
              <a:t>(Threshold of hearing)</a:t>
            </a:r>
          </a:p>
          <a:p>
            <a:r>
              <a:rPr lang="th-TH" sz="3200" b="0"/>
              <a:t>	เสียงมีความเข้มเสียงต่ำสุด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250825" y="4267200"/>
            <a:ext cx="63373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3200" b="0"/>
              <a:t>2.  เสียงดังที่สุดที่มนุษย์ทนฟังได้  </a:t>
            </a:r>
            <a:r>
              <a:rPr lang="en-US" sz="3200" b="0"/>
              <a:t>(Threshold of feeling)  </a:t>
            </a:r>
            <a:endParaRPr lang="th-TH" sz="3200" b="0"/>
          </a:p>
          <a:p>
            <a:r>
              <a:rPr lang="th-TH" sz="3200" b="0"/>
              <a:t>โดยไม่เป็นอันตรายต่อหู  มีค่า</a:t>
            </a:r>
          </a:p>
          <a:p>
            <a:endParaRPr lang="en-US" sz="3200" b="0"/>
          </a:p>
          <a:p>
            <a:r>
              <a:rPr lang="th-TH" sz="3200" b="0"/>
              <a:t>	ความเข้มเสียงสูงสุด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3419475" y="2308225"/>
          <a:ext cx="40322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4" imgW="1371600" imgH="241200" progId="">
                  <p:embed/>
                </p:oleObj>
              </mc:Choice>
              <mc:Fallback>
                <p:oleObj name="Equation" r:id="rId4" imgW="1371600" imgH="2412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308225"/>
                        <a:ext cx="403225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3635375" y="5773738"/>
          <a:ext cx="274161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6" imgW="1231560" imgH="241200" progId="">
                  <p:embed/>
                </p:oleObj>
              </mc:Choice>
              <mc:Fallback>
                <p:oleObj name="Equation" r:id="rId6" imgW="1231560" imgH="2412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773738"/>
                        <a:ext cx="2741613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8" descr="gossi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1125538"/>
            <a:ext cx="1908175" cy="257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0" name="Picture 9" descr="shou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3429000"/>
            <a:ext cx="1731962" cy="3111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23850" y="404813"/>
            <a:ext cx="3798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3600" b="0" u="sng"/>
              <a:t>การเปรียบเทียบความเข้มเสียง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268413"/>
            <a:ext cx="903605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54784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/>
              <a:t>ระดับความเข้มเสียง (</a:t>
            </a:r>
            <a:r>
              <a:rPr lang="en-US" sz="3300"/>
              <a:t>Sound Intensity level), L</a:t>
            </a:r>
            <a:endParaRPr lang="th-TH" sz="330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07950" y="765175"/>
            <a:ext cx="8964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/>
              <a:t>เนื่องจากหูมีความไวในช่วงความเข้มเสียงที่กว้างมาก  เราจึงมักใช้สเกลแบบลอกการิทึมเข้ามาเพื่อ บอกระดับความเข้มเสียง  โดย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336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3030538" y="2197100"/>
          <a:ext cx="25479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4" imgW="736560" imgH="393480" progId="">
                  <p:embed/>
                </p:oleObj>
              </mc:Choice>
              <mc:Fallback>
                <p:oleObj name="Equation" r:id="rId4" imgW="736560" imgH="393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197100"/>
                        <a:ext cx="2547937" cy="1371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71450" y="3968750"/>
            <a:ext cx="83026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3300" b="0">
                <a:ea typeface="SimSun" pitchFamily="2" charset="-122"/>
              </a:rPr>
              <a:t>I     =	</a:t>
            </a:r>
            <a:r>
              <a:rPr lang="th-TH" altLang="zh-CN" sz="3300" b="0"/>
              <a:t>ความเข้มเสียงขณะใด ๆ ที่ต้องการหาระดับความเข้มเสียง (</a:t>
            </a:r>
            <a:r>
              <a:rPr lang="en-US" altLang="zh-CN" sz="3300" b="0">
                <a:ea typeface="SimSun" pitchFamily="2" charset="-122"/>
              </a:rPr>
              <a:t>W/m</a:t>
            </a:r>
            <a:r>
              <a:rPr lang="en-US" altLang="zh-CN" sz="3300" b="0" baseline="30000">
                <a:ea typeface="SimSun" pitchFamily="2" charset="-122"/>
              </a:rPr>
              <a:t>2</a:t>
            </a:r>
            <a:r>
              <a:rPr lang="en-US" altLang="zh-CN" sz="3300" b="0">
                <a:ea typeface="SimSun" pitchFamily="2" charset="-122"/>
              </a:rPr>
              <a:t>)</a:t>
            </a:r>
          </a:p>
          <a:p>
            <a:r>
              <a:rPr lang="en-US" altLang="zh-CN" sz="3300" b="0">
                <a:ea typeface="SimSun" pitchFamily="2" charset="-122"/>
              </a:rPr>
              <a:t>I</a:t>
            </a:r>
            <a:r>
              <a:rPr lang="en-US" altLang="zh-CN" sz="3300" b="0" baseline="-25000">
                <a:ea typeface="SimSun" pitchFamily="2" charset="-122"/>
              </a:rPr>
              <a:t>0</a:t>
            </a:r>
            <a:r>
              <a:rPr lang="en-US" altLang="zh-CN" sz="3300" b="0">
                <a:ea typeface="SimSun" pitchFamily="2" charset="-122"/>
              </a:rPr>
              <a:t>   =	</a:t>
            </a:r>
            <a:r>
              <a:rPr lang="th-TH" altLang="zh-CN" sz="3300" b="0"/>
              <a:t>ความเข้มเสียงค่อยที่สุดที่มนุษย์ได้ยิน </a:t>
            </a:r>
            <a:r>
              <a:rPr lang="en-US" altLang="zh-CN" sz="3300" b="0">
                <a:ea typeface="SimSun" pitchFamily="2" charset="-122"/>
              </a:rPr>
              <a:t>=</a:t>
            </a:r>
            <a:r>
              <a:rPr lang="th-TH" altLang="zh-CN" sz="3300" b="0"/>
              <a:t> </a:t>
            </a:r>
            <a:r>
              <a:rPr lang="en-US" altLang="zh-CN" sz="3300" b="0">
                <a:ea typeface="SimSun" pitchFamily="2" charset="-122"/>
              </a:rPr>
              <a:t>10</a:t>
            </a:r>
            <a:r>
              <a:rPr lang="en-US" altLang="zh-CN" sz="3300" b="0" baseline="30000">
                <a:ea typeface="SimSun" pitchFamily="2" charset="-122"/>
              </a:rPr>
              <a:t>-12 </a:t>
            </a:r>
            <a:r>
              <a:rPr lang="en-US" altLang="zh-CN" sz="3300" b="0">
                <a:ea typeface="SimSun" pitchFamily="2" charset="-122"/>
              </a:rPr>
              <a:t>W/m</a:t>
            </a:r>
            <a:r>
              <a:rPr lang="en-US" altLang="zh-CN" sz="3300" b="0" baseline="30000">
                <a:ea typeface="SimSun" pitchFamily="2" charset="-122"/>
              </a:rPr>
              <a:t>2</a:t>
            </a:r>
            <a:r>
              <a:rPr lang="en-US" altLang="zh-CN" sz="3300" b="0">
                <a:ea typeface="SimSun" pitchFamily="2" charset="-122"/>
              </a:rPr>
              <a:t> </a:t>
            </a:r>
          </a:p>
          <a:p>
            <a:r>
              <a:rPr lang="en-US" altLang="zh-CN" sz="3300" b="0" i="1">
                <a:ea typeface="SimSun" pitchFamily="2" charset="-122"/>
                <a:sym typeface="Symbol" pitchFamily="18" charset="2"/>
              </a:rPr>
              <a:t></a:t>
            </a:r>
            <a:r>
              <a:rPr lang="en-US" altLang="zh-CN" sz="3300" b="0">
                <a:ea typeface="SimSun" pitchFamily="2" charset="-122"/>
              </a:rPr>
              <a:t>   =	</a:t>
            </a:r>
            <a:r>
              <a:rPr lang="th-TH" altLang="zh-CN" sz="3300" b="0"/>
              <a:t>ระดับความเข้มเสียง (</a:t>
            </a:r>
            <a:r>
              <a:rPr lang="en-US" altLang="zh-CN" sz="3300" b="0">
                <a:ea typeface="SimSun" pitchFamily="2" charset="-122"/>
              </a:rPr>
              <a:t>dB)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124075" y="6002338"/>
            <a:ext cx="4143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altLang="zh-CN" sz="3300"/>
              <a:t>**  เบล (</a:t>
            </a:r>
            <a:r>
              <a:rPr lang="en-US" altLang="zh-CN" sz="3300">
                <a:ea typeface="SimSun" pitchFamily="2" charset="-122"/>
              </a:rPr>
              <a:t>B)</a:t>
            </a:r>
            <a:r>
              <a:rPr lang="th-TH" altLang="zh-CN" sz="3300"/>
              <a:t> มีค่า </a:t>
            </a:r>
            <a:r>
              <a:rPr lang="en-US" altLang="zh-CN" sz="3300">
                <a:ea typeface="SimSun" pitchFamily="2" charset="-122"/>
              </a:rPr>
              <a:t>10</a:t>
            </a:r>
            <a:r>
              <a:rPr lang="th-TH" altLang="zh-CN" sz="3300"/>
              <a:t> เดซิเบล (</a:t>
            </a:r>
            <a:r>
              <a:rPr lang="en-US" altLang="zh-CN" sz="3300">
                <a:ea typeface="SimSun" pitchFamily="2" charset="-122"/>
              </a:rPr>
              <a:t>dB)**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188913"/>
            <a:ext cx="42624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altLang="zh-CN" sz="3500"/>
              <a:t>ความรู้เบื้องต้นเกี่ยวกับลอการิธึมส์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50825" y="981075"/>
            <a:ext cx="7143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altLang="zh-CN" sz="3300">
                <a:ea typeface="SimSun" pitchFamily="2" charset="-122"/>
              </a:rPr>
              <a:t>นิยาม</a:t>
            </a:r>
            <a:r>
              <a:rPr lang="th-TH" altLang="zh-CN" sz="3300" b="0">
                <a:ea typeface="SimSun" pitchFamily="2" charset="-122"/>
              </a:rPr>
              <a:t>  ถ้า </a:t>
            </a:r>
            <a:r>
              <a:rPr lang="en-US" altLang="zh-CN" sz="3300" b="0">
                <a:ea typeface="SimSun" pitchFamily="2" charset="-122"/>
              </a:rPr>
              <a:t>x = a</a:t>
            </a:r>
            <a:r>
              <a:rPr lang="en-US" altLang="zh-CN" sz="3300" b="0" baseline="30000">
                <a:ea typeface="SimSun" pitchFamily="2" charset="-122"/>
              </a:rPr>
              <a:t>n</a:t>
            </a:r>
            <a:r>
              <a:rPr lang="en-US" altLang="zh-CN" sz="3300" b="0">
                <a:ea typeface="SimSun" pitchFamily="2" charset="-122"/>
              </a:rPr>
              <a:t>  </a:t>
            </a:r>
            <a:r>
              <a:rPr lang="th-TH" altLang="zh-CN" sz="3300" b="0">
                <a:ea typeface="SimSun" pitchFamily="2" charset="-122"/>
              </a:rPr>
              <a:t>โดย </a:t>
            </a:r>
            <a:r>
              <a:rPr lang="en-US" altLang="zh-CN" sz="3300" b="0">
                <a:ea typeface="SimSun" pitchFamily="2" charset="-122"/>
              </a:rPr>
              <a:t>a &gt; 0 </a:t>
            </a:r>
            <a:r>
              <a:rPr lang="th-TH" altLang="zh-CN" sz="3300" b="0">
                <a:ea typeface="SimSun" pitchFamily="2" charset="-122"/>
              </a:rPr>
              <a:t>และ </a:t>
            </a:r>
            <a:r>
              <a:rPr lang="en-US" altLang="zh-CN" sz="3300" b="0">
                <a:ea typeface="SimSun" pitchFamily="2" charset="-122"/>
              </a:rPr>
              <a:t>a  </a:t>
            </a:r>
            <a:r>
              <a:rPr lang="en-US" altLang="zh-CN" sz="3300" b="0">
                <a:ea typeface="SimSun" pitchFamily="2" charset="-122"/>
                <a:sym typeface="Symbol" pitchFamily="18" charset="2"/>
              </a:rPr>
              <a:t> 1 </a:t>
            </a:r>
            <a:r>
              <a:rPr lang="th-TH" altLang="zh-CN" sz="3300" b="0"/>
              <a:t> และ </a:t>
            </a:r>
            <a:r>
              <a:rPr lang="en-US" altLang="zh-CN" sz="3300" b="0">
                <a:ea typeface="SimSun" pitchFamily="2" charset="-122"/>
              </a:rPr>
              <a:t>n</a:t>
            </a:r>
            <a:r>
              <a:rPr lang="th-TH" altLang="zh-CN" sz="3300" b="0"/>
              <a:t> เป็นจำนวนจริง </a:t>
            </a:r>
          </a:p>
          <a:p>
            <a:r>
              <a:rPr lang="th-TH" altLang="zh-CN" sz="3300" b="0"/>
              <a:t>เมื่อเขียนให้อยู่ในรูปของลอการิธึมส์ จะได้ว่า</a:t>
            </a:r>
            <a:endParaRPr lang="en-US" altLang="zh-CN" sz="3300" b="0">
              <a:ea typeface="SimSun" pitchFamily="2" charset="-122"/>
              <a:sym typeface="Symbol" pitchFamily="18" charset="2"/>
            </a:endParaRP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/>
        </p:nvGraphicFramePr>
        <p:xfrm>
          <a:off x="3384550" y="2187575"/>
          <a:ext cx="26273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609336" imgH="241195" progId="">
                  <p:embed/>
                </p:oleObj>
              </mc:Choice>
              <mc:Fallback>
                <p:oleObj name="Equation" r:id="rId4" imgW="609336" imgH="24119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2187575"/>
                        <a:ext cx="2627313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304800" y="3933825"/>
            <a:ext cx="81549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altLang="zh-CN" sz="3300" b="0"/>
              <a:t>เช่น	</a:t>
            </a:r>
            <a:r>
              <a:rPr lang="en-US" altLang="zh-CN" sz="3300" b="0">
                <a:ea typeface="SimSun" pitchFamily="2" charset="-122"/>
              </a:rPr>
              <a:t>9   =	  3</a:t>
            </a:r>
            <a:r>
              <a:rPr lang="en-US" altLang="zh-CN" sz="3300" b="0" baseline="30000">
                <a:ea typeface="SimSun" pitchFamily="2" charset="-122"/>
              </a:rPr>
              <a:t>2</a:t>
            </a:r>
            <a:r>
              <a:rPr lang="en-US" altLang="zh-CN" sz="3300" b="0">
                <a:ea typeface="SimSun" pitchFamily="2" charset="-122"/>
              </a:rPr>
              <a:t> 	</a:t>
            </a:r>
            <a:r>
              <a:rPr lang="th-TH" altLang="zh-CN" sz="3300" b="0"/>
              <a:t>เขียนในรูปลอการิธึมส์ได้    </a:t>
            </a:r>
            <a:r>
              <a:rPr lang="en-US" altLang="zh-CN" sz="3300" b="0">
                <a:ea typeface="SimSun" pitchFamily="2" charset="-122"/>
              </a:rPr>
              <a:t>2	=    log</a:t>
            </a:r>
            <a:r>
              <a:rPr lang="en-US" altLang="zh-CN" sz="3300" b="0" baseline="-25000">
                <a:ea typeface="SimSun" pitchFamily="2" charset="-122"/>
              </a:rPr>
              <a:t>3</a:t>
            </a:r>
            <a:r>
              <a:rPr lang="en-US" altLang="zh-CN" sz="3300" b="0">
                <a:ea typeface="SimSun" pitchFamily="2" charset="-122"/>
              </a:rPr>
              <a:t> 9 </a:t>
            </a:r>
          </a:p>
          <a:p>
            <a:r>
              <a:rPr lang="en-US" altLang="zh-CN" sz="3300" b="0">
                <a:ea typeface="SimSun" pitchFamily="2" charset="-122"/>
              </a:rPr>
              <a:t>      1000    =	10</a:t>
            </a:r>
            <a:r>
              <a:rPr lang="en-US" altLang="zh-CN" sz="3300" b="0" baseline="30000">
                <a:ea typeface="SimSun" pitchFamily="2" charset="-122"/>
              </a:rPr>
              <a:t>3  </a:t>
            </a:r>
            <a:r>
              <a:rPr lang="th-TH" altLang="zh-CN" sz="3300" b="0" baseline="30000"/>
              <a:t>          </a:t>
            </a:r>
            <a:r>
              <a:rPr lang="th-TH" altLang="zh-CN" sz="3300" b="0"/>
              <a:t>เขียนในรูปลอการิธึมส์ได้</a:t>
            </a:r>
            <a:r>
              <a:rPr lang="en-US" altLang="zh-CN" sz="3300" b="0">
                <a:ea typeface="SimSun" pitchFamily="2" charset="-122"/>
              </a:rPr>
              <a:t>    3	=    log</a:t>
            </a:r>
            <a:r>
              <a:rPr lang="en-US" altLang="zh-CN" sz="3300" b="0" baseline="-25000">
                <a:ea typeface="SimSun" pitchFamily="2" charset="-122"/>
              </a:rPr>
              <a:t>10 </a:t>
            </a:r>
            <a:r>
              <a:rPr lang="en-US" altLang="zh-CN" sz="3300" b="0">
                <a:ea typeface="SimSun" pitchFamily="2" charset="-122"/>
              </a:rPr>
              <a:t>1000</a:t>
            </a: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4130675" y="3213100"/>
            <a:ext cx="46894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zh-CN" sz="3300" b="0"/>
              <a:t>อ่านว่า </a:t>
            </a:r>
            <a:r>
              <a:rPr lang="en-US" altLang="zh-CN" sz="3300" b="0">
                <a:ea typeface="SimSun" pitchFamily="2" charset="-122"/>
              </a:rPr>
              <a:t>n </a:t>
            </a:r>
            <a:r>
              <a:rPr lang="th-TH" altLang="zh-CN" sz="3300" b="0"/>
              <a:t>เท่ากับ ลอการิธึมส์ของ </a:t>
            </a:r>
            <a:r>
              <a:rPr lang="en-US" altLang="zh-CN" sz="3300" b="0">
                <a:ea typeface="SimSun" pitchFamily="2" charset="-122"/>
              </a:rPr>
              <a:t>x </a:t>
            </a:r>
            <a:r>
              <a:rPr lang="th-TH" altLang="zh-CN" sz="3300" b="0"/>
              <a:t>ฐาน </a:t>
            </a:r>
            <a:r>
              <a:rPr lang="en-US" altLang="zh-CN" sz="3300" b="0">
                <a:ea typeface="SimSun" pitchFamily="2" charset="-122"/>
              </a:rPr>
              <a:t>a</a:t>
            </a: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79450" y="5354638"/>
            <a:ext cx="77803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h-TH" altLang="zh-CN" sz="3300" b="0"/>
              <a:t>ลอการิธึมส์สามัญ คือ </a:t>
            </a:r>
            <a:r>
              <a:rPr lang="en-US" altLang="zh-CN" sz="3300" b="0">
                <a:ea typeface="SimSun" pitchFamily="2" charset="-122"/>
              </a:rPr>
              <a:t>log </a:t>
            </a:r>
            <a:r>
              <a:rPr lang="th-TH" altLang="zh-CN" sz="3300" b="0"/>
              <a:t>ฐาน </a:t>
            </a:r>
            <a:r>
              <a:rPr lang="en-US" altLang="zh-CN" sz="3300" b="0">
                <a:ea typeface="SimSun" pitchFamily="2" charset="-122"/>
              </a:rPr>
              <a:t>10</a:t>
            </a:r>
            <a:r>
              <a:rPr lang="th-TH" altLang="zh-CN" sz="3300" b="0"/>
              <a:t> โดยไม่ปกติไม่ต้องเขียนฐานกำกับ </a:t>
            </a:r>
          </a:p>
          <a:p>
            <a:pPr algn="ctr"/>
            <a:r>
              <a:rPr lang="th-TH" altLang="zh-CN" sz="3300" b="0"/>
              <a:t>เช่น </a:t>
            </a:r>
            <a:r>
              <a:rPr lang="en-US" altLang="zh-CN" sz="3300" b="0">
                <a:ea typeface="SimSun" pitchFamily="2" charset="-122"/>
              </a:rPr>
              <a:t> log</a:t>
            </a:r>
            <a:r>
              <a:rPr lang="en-US" altLang="zh-CN" sz="3300" b="0" baseline="-25000">
                <a:ea typeface="SimSun" pitchFamily="2" charset="-122"/>
              </a:rPr>
              <a:t>10</a:t>
            </a:r>
            <a:r>
              <a:rPr lang="en-US" altLang="zh-CN" sz="3300" b="0">
                <a:ea typeface="SimSun" pitchFamily="2" charset="-122"/>
              </a:rPr>
              <a:t> 1000     </a:t>
            </a:r>
            <a:r>
              <a:rPr lang="th-TH" altLang="zh-CN" sz="3300" b="0"/>
              <a:t>เขียนว่า </a:t>
            </a:r>
            <a:r>
              <a:rPr lang="en-US" altLang="zh-CN" sz="3300" b="0">
                <a:ea typeface="SimSun" pitchFamily="2" charset="-122"/>
              </a:rPr>
              <a:t>    log 1000</a:t>
            </a:r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434975" y="2420938"/>
          <a:ext cx="28035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6" imgW="1041120" imgH="228600" progId="">
                  <p:embed/>
                </p:oleObj>
              </mc:Choice>
              <mc:Fallback>
                <p:oleObj name="Equation" r:id="rId6" imgW="1041120" imgH="2286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2420938"/>
                        <a:ext cx="280352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752475" y="1255713"/>
          <a:ext cx="7780338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4" imgW="2209680" imgH="1371600" progId="">
                  <p:embed/>
                </p:oleObj>
              </mc:Choice>
              <mc:Fallback>
                <p:oleObj name="Equation" r:id="rId4" imgW="2209680" imgH="1371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255713"/>
                        <a:ext cx="7780338" cy="47656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234950" y="211138"/>
            <a:ext cx="23923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altLang="zh-CN" sz="3500">
                <a:ea typeface="SimSun" pitchFamily="2" charset="-122"/>
              </a:rPr>
              <a:t>กฎของลอการิธึมส์</a:t>
            </a:r>
            <a:endParaRPr lang="en-US" altLang="zh-CN" sz="3500" b="0">
              <a:ea typeface="SimSun" pitchFamily="2" charset="-122"/>
            </a:endParaRPr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-931863" y="4105275"/>
            <a:ext cx="2047876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zh-CN" sz="3300" b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0" y="0"/>
            <a:ext cx="450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0"/>
              <a:t>การเปรียบเทียบระดับความเข้มเสียง</a:t>
            </a:r>
            <a:endParaRPr lang="en-US" sz="3600" b="0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250825" y="981075"/>
            <a:ext cx="856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b="0">
                <a:cs typeface="Times New Roman" pitchFamily="18" charset="0"/>
              </a:rPr>
              <a:t>ในการเปรียบเทียบระดับความเข้มเสียง  เราจะพิจารณาในแง่ที่ว่าเสียงหนึ่งจะดังกว่าอีกเสียงหนึ่งอยู่กี่เดซิเบล  คือ หาผลต่างของระดับความเข้มเสียงนั่นเอง</a:t>
            </a:r>
            <a:endParaRPr lang="th-TH" b="0"/>
          </a:p>
        </p:txBody>
      </p:sp>
      <p:graphicFrame>
        <p:nvGraphicFramePr>
          <p:cNvPr id="17410" name="Object 9"/>
          <p:cNvGraphicFramePr>
            <a:graphicFrameLocks noChangeAspect="1"/>
          </p:cNvGraphicFramePr>
          <p:nvPr/>
        </p:nvGraphicFramePr>
        <p:xfrm>
          <a:off x="1676400" y="2306638"/>
          <a:ext cx="21018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1002960" imgH="482400" progId="">
                  <p:embed/>
                </p:oleObj>
              </mc:Choice>
              <mc:Fallback>
                <p:oleObj name="Equation" r:id="rId4" imgW="1002960" imgH="4824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06638"/>
                        <a:ext cx="2101850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10"/>
          <p:cNvGraphicFramePr>
            <a:graphicFrameLocks noChangeAspect="1"/>
          </p:cNvGraphicFramePr>
          <p:nvPr/>
        </p:nvGraphicFramePr>
        <p:xfrm>
          <a:off x="4413250" y="2320925"/>
          <a:ext cx="21288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6" imgW="1015920" imgH="482400" progId="">
                  <p:embed/>
                </p:oleObj>
              </mc:Choice>
              <mc:Fallback>
                <p:oleObj name="Equation" r:id="rId6" imgW="1015920" imgH="4824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2320925"/>
                        <a:ext cx="21288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395288" y="2492375"/>
            <a:ext cx="947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 u="sng"/>
              <a:t>กำหนด</a:t>
            </a:r>
            <a:endParaRPr lang="en-US" b="0" u="sng"/>
          </a:p>
        </p:txBody>
      </p:sp>
      <p:graphicFrame>
        <p:nvGraphicFramePr>
          <p:cNvPr id="17412" name="Object 13"/>
          <p:cNvGraphicFramePr>
            <a:graphicFrameLocks noChangeAspect="1"/>
          </p:cNvGraphicFramePr>
          <p:nvPr/>
        </p:nvGraphicFramePr>
        <p:xfrm>
          <a:off x="352425" y="3284538"/>
          <a:ext cx="8358188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8" imgW="3987720" imgH="914400" progId="">
                  <p:embed/>
                </p:oleObj>
              </mc:Choice>
              <mc:Fallback>
                <p:oleObj name="Equation" r:id="rId8" imgW="3987720" imgH="9144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284538"/>
                        <a:ext cx="8358188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5"/>
          <p:cNvGraphicFramePr>
            <a:graphicFrameLocks noChangeAspect="1"/>
          </p:cNvGraphicFramePr>
          <p:nvPr/>
        </p:nvGraphicFramePr>
        <p:xfrm>
          <a:off x="652463" y="5218113"/>
          <a:ext cx="409098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10" imgW="1600200" imgH="482400" progId="">
                  <p:embed/>
                </p:oleObj>
              </mc:Choice>
              <mc:Fallback>
                <p:oleObj name="Equation" r:id="rId10" imgW="1600200" imgH="4824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5218113"/>
                        <a:ext cx="4090987" cy="12350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6"/>
          <p:cNvGraphicFramePr>
            <a:graphicFrameLocks noChangeAspect="1"/>
          </p:cNvGraphicFramePr>
          <p:nvPr/>
        </p:nvGraphicFramePr>
        <p:xfrm>
          <a:off x="6115050" y="5516563"/>
          <a:ext cx="2278063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12" imgW="1117440" imgH="507960" progId="">
                  <p:embed/>
                </p:oleObj>
              </mc:Choice>
              <mc:Fallback>
                <p:oleObj name="Equation" r:id="rId12" imgW="1117440" imgH="50796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5516563"/>
                        <a:ext cx="2278063" cy="10302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/>
              <a:t>8</a:t>
            </a:r>
            <a:r>
              <a:rPr lang="th-TH" dirty="0" smtClean="0"/>
              <a:t> </a:t>
            </a:r>
            <a:r>
              <a:rPr lang="th-TH" b="0" dirty="0" smtClean="0"/>
              <a:t>ในห้องเรียนชั้น 10 อาคารบริการวิชาการ มีพัดลมเพดาน 8 ตัว ขณะเปิดพัดลมทุกตัวโดยยังไม่มีนักศึกษาวัดระดับความเข้มเสียงได้ 30 </a:t>
            </a:r>
            <a:r>
              <a:rPr lang="en-US" b="0" dirty="0" smtClean="0"/>
              <a:t>dB </a:t>
            </a:r>
            <a:r>
              <a:rPr lang="th-TH" b="0" dirty="0" smtClean="0"/>
              <a:t>เมื่อนักศึกษาเข้ามา 2 คน คุยกันโดยที่พัดลมยังเปิดอยู่ วัดระดับความเข้มได้ 38 </a:t>
            </a:r>
            <a:r>
              <a:rPr lang="en-US" b="0" dirty="0" smtClean="0"/>
              <a:t>dB </a:t>
            </a:r>
            <a:r>
              <a:rPr lang="th-TH" b="0" dirty="0" smtClean="0"/>
              <a:t>และถ้ามีนักศึกษาเข้ามาเต็มห้องและทุกคนคุยกันด้วยเสียงที่ความเข้มเท่ากันวัดระดับความเข้มเสียงได้ 55 </a:t>
            </a:r>
            <a:r>
              <a:rPr lang="en-US" b="0" dirty="0" smtClean="0"/>
              <a:t>dB</a:t>
            </a:r>
          </a:p>
          <a:p>
            <a:r>
              <a:rPr lang="th-TH" b="0" dirty="0" smtClean="0"/>
              <a:t>ก.	จงหาความเข้มเสียงของพัดลม 8 ตัวขณะเปิดพร้อมกัน</a:t>
            </a:r>
          </a:p>
          <a:p>
            <a:r>
              <a:rPr lang="th-TH" b="0" dirty="0" smtClean="0"/>
              <a:t>ข.	จงหาความเข้มเสียงของนักศึกษาแต่ละคน</a:t>
            </a:r>
          </a:p>
          <a:p>
            <a:r>
              <a:rPr lang="th-TH" b="0" dirty="0" smtClean="0"/>
              <a:t>ค.	จงหาว่ามีนักศึกษาจำนวนกี่คนในห้องนี้</a:t>
            </a:r>
            <a:endParaRPr lang="th-TH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38</a:t>
            </a:fld>
            <a:endParaRPr lang="th-T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9</a:t>
            </a:r>
            <a:r>
              <a:rPr lang="th-TH" dirty="0" smtClean="0"/>
              <a:t> </a:t>
            </a:r>
            <a:r>
              <a:rPr lang="th-TH" b="0" dirty="0" smtClean="0"/>
              <a:t>เมื่อวัดระดับความเข้มเสียง ณ จุดที่ห่างจากเครื่องบิน 30 </a:t>
            </a:r>
            <a:r>
              <a:rPr lang="en-US" b="0" dirty="0" smtClean="0"/>
              <a:t>m </a:t>
            </a:r>
            <a:r>
              <a:rPr lang="th-TH" b="0" dirty="0" smtClean="0"/>
              <a:t>สามารถวัดได้ 140 </a:t>
            </a:r>
            <a:r>
              <a:rPr lang="en-US" b="0" dirty="0" smtClean="0"/>
              <a:t>dB </a:t>
            </a:r>
            <a:r>
              <a:rPr lang="th-TH" b="0" dirty="0" smtClean="0"/>
              <a:t>ถ้าย้ายตำแหน่งวัดเป็นอีกจุดหนึ่ง สามารถวัดความเข้มเสียงได้ 120 </a:t>
            </a:r>
            <a:r>
              <a:rPr lang="en-US" b="0" dirty="0" smtClean="0"/>
              <a:t>dB </a:t>
            </a:r>
            <a:r>
              <a:rPr lang="th-TH" b="0" dirty="0" smtClean="0"/>
              <a:t>จงหาว่าตำแหน่งที่ทำการวัดความเข้มเสียงครั้งหลังอยู่ห่างจากเครื่องบินเป็นระยะทางเท่าไร</a:t>
            </a:r>
            <a:endParaRPr lang="th-T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39</a:t>
            </a:fld>
            <a:endParaRPr lang="th-T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4259263" cy="792163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Angsana New" pitchFamily="18" charset="-34"/>
              </a:rPr>
              <a:t>1. </a:t>
            </a:r>
            <a:r>
              <a:rPr lang="th-TH" smtClean="0">
                <a:latin typeface="Angsana New" pitchFamily="18" charset="-34"/>
              </a:rPr>
              <a:t>การจำแนกประเภทคลื่น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265613"/>
            <a:ext cx="8435975" cy="25923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h-TH" sz="3000" smtClean="0">
                <a:latin typeface="Angsana New" pitchFamily="18" charset="-34"/>
              </a:rPr>
              <a:t>พิจารณาตามตัวกลางของการเคลื่อนที่  แบ่งเป็น  </a:t>
            </a:r>
            <a:r>
              <a:rPr lang="en-US" sz="3000" smtClean="0">
                <a:latin typeface="Angsana New" pitchFamily="18" charset="-34"/>
              </a:rPr>
              <a:t>2 </a:t>
            </a:r>
            <a:r>
              <a:rPr lang="th-TH" sz="3000" smtClean="0">
                <a:latin typeface="Angsana New" pitchFamily="18" charset="-34"/>
              </a:rPr>
              <a:t>ประเภท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h-TH" sz="3000" i="1" smtClean="0">
                <a:latin typeface="Angsana New" pitchFamily="18" charset="-34"/>
              </a:rPr>
              <a:t>คลื่นกล (</a:t>
            </a:r>
            <a:r>
              <a:rPr lang="en-US" sz="3000" i="1" smtClean="0">
                <a:latin typeface="Angsana New" pitchFamily="18" charset="-34"/>
              </a:rPr>
              <a:t>Mechanical wave)</a:t>
            </a:r>
            <a:r>
              <a:rPr lang="en-US" sz="3000" smtClean="0">
                <a:latin typeface="Angsana New" pitchFamily="18" charset="-34"/>
              </a:rPr>
              <a:t> </a:t>
            </a:r>
            <a:r>
              <a:rPr lang="th-TH" sz="3000" smtClean="0">
                <a:latin typeface="Angsana New" pitchFamily="18" charset="-34"/>
              </a:rPr>
              <a:t>คือ คลื่นที่ต้องอาศัยตัวกลางในการเคลื่อนที่  เช่น คลื่นน้ำ,  คลื่นบนเส้นเชือก, และคลื่นเสียง เป็นต้น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h-TH" sz="3000" i="1" smtClean="0">
                <a:latin typeface="Angsana New" pitchFamily="18" charset="-34"/>
              </a:rPr>
              <a:t>คลื่นแม่เหล็กไฟฟ้า (</a:t>
            </a:r>
            <a:r>
              <a:rPr lang="en-US" sz="3000" i="1" smtClean="0">
                <a:latin typeface="Angsana New" pitchFamily="18" charset="-34"/>
              </a:rPr>
              <a:t>Electromagnetic wave)</a:t>
            </a:r>
            <a:r>
              <a:rPr lang="en-US" sz="3000" smtClean="0">
                <a:latin typeface="Angsana New" pitchFamily="18" charset="-34"/>
              </a:rPr>
              <a:t>  </a:t>
            </a:r>
            <a:r>
              <a:rPr lang="th-TH" sz="3000" smtClean="0">
                <a:latin typeface="Angsana New" pitchFamily="18" charset="-34"/>
              </a:rPr>
              <a:t>คือ คลื่นที่ไม่ต้องอาศัยตัวกลางในการเคลื่อนที่  เช่น คลื่นแสง, คลื่นวิทยุ เป็นต้น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03350" y="3860800"/>
            <a:ext cx="9636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 u="sng"/>
              <a:t>คลื่นกล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580063" y="3816350"/>
            <a:ext cx="21002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 u="sng"/>
              <a:t>คลื่นแม่เหล็กไฟฟ้า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35013" y="1911350"/>
            <a:ext cx="1965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29703" name="Picture 7" descr="mechanic w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765175"/>
            <a:ext cx="2992437" cy="30273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4" name="Picture 8" descr="Untitled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284663" y="1268413"/>
            <a:ext cx="4613275" cy="2159000"/>
          </a:xfrm>
          <a:noFill/>
          <a:ln w="3175">
            <a:solidFill>
              <a:srgbClr val="0000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40E7-8F36-4C70-B003-ED07E29B8218}" type="slidenum">
              <a:rPr lang="en-US" smtClean="0"/>
              <a:pPr>
                <a:defRPr/>
              </a:pPr>
              <a:t>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10</a:t>
            </a:r>
            <a:r>
              <a:rPr lang="th-TH" dirty="0" smtClean="0"/>
              <a:t>  </a:t>
            </a:r>
            <a:r>
              <a:rPr lang="th-TH" b="0" dirty="0" smtClean="0"/>
              <a:t>ณ สนามเล่นเทนนิส   ติดตั้งลำโพงขยายเสียงไว้ตัวหนึ่ง  ถ้าภราดรยืนห่างลำโพงเป็นระยะ 20 </a:t>
            </a:r>
            <a:r>
              <a:rPr lang="en-US" b="0" dirty="0" smtClean="0"/>
              <a:t>m </a:t>
            </a:r>
            <a:r>
              <a:rPr lang="th-TH" b="0" dirty="0" smtClean="0"/>
              <a:t>เขาจะได้ยินเสียงประกาศดัง 60 </a:t>
            </a:r>
            <a:r>
              <a:rPr lang="en-US" b="0" dirty="0" smtClean="0"/>
              <a:t>dB </a:t>
            </a:r>
            <a:r>
              <a:rPr lang="th-TH" b="0" dirty="0" smtClean="0"/>
              <a:t>แต่เขาต้องการได้ยินเสียงให้ชัดเจน จึงเดินเข้าใกล้ลำโพงอีก 10 </a:t>
            </a:r>
            <a:r>
              <a:rPr lang="en-US" b="0" dirty="0" smtClean="0"/>
              <a:t>m </a:t>
            </a:r>
            <a:r>
              <a:rPr lang="th-TH" b="0" dirty="0" smtClean="0"/>
              <a:t>จงหา</a:t>
            </a:r>
          </a:p>
          <a:p>
            <a:r>
              <a:rPr lang="th-TH" b="0" dirty="0" smtClean="0"/>
              <a:t>ก. ลำโพงตัวนี้มีกำลังเสียงกี่วัตต์</a:t>
            </a:r>
          </a:p>
          <a:p>
            <a:r>
              <a:rPr lang="th-TH" b="0" dirty="0" smtClean="0"/>
              <a:t>ข. ตำแหน่งใหม่ที่ภราดรยืนนี้  จะได้ยินเสียงประกาศกี่เดซิ</a:t>
            </a:r>
            <a:r>
              <a:rPr lang="th-TH" b="0" dirty="0" err="1" smtClean="0"/>
              <a:t>เบล</a:t>
            </a:r>
            <a:endParaRPr lang="th-TH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40</a:t>
            </a:fld>
            <a:endParaRPr lang="th-TH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41</a:t>
            </a:fld>
            <a:endParaRPr lang="th-TH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534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3505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214290"/>
            <a:ext cx="142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Quiz 1-57</a:t>
            </a:r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79388" y="115888"/>
            <a:ext cx="5322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4000"/>
              <a:t>ปรากฏการณ์ดอปเพลอร์ </a:t>
            </a:r>
            <a:r>
              <a:rPr lang="en-US"/>
              <a:t>(Doppler Effect)</a:t>
            </a:r>
            <a:endParaRPr lang="th-TH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15950" y="5013325"/>
            <a:ext cx="77724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/>
              <a:t>เป็นปรากฏการณ์ที่ผู้ฟังได้ยินเสียงซึ่งมีความถี่เปลี่ยนไปจากความถี่</a:t>
            </a:r>
          </a:p>
          <a:p>
            <a:r>
              <a:rPr lang="th-TH" sz="3300" b="0"/>
              <a:t>ของแหล่งกำเนิดเสียง  อันเนื่องจากการเคลื่อนที่ของแหล่งกำเนิดเสียง</a:t>
            </a:r>
          </a:p>
          <a:p>
            <a:r>
              <a:rPr lang="th-TH" sz="3300" b="0"/>
              <a:t>หรือการเคลื่อนที่ของผู้ฟัง</a:t>
            </a:r>
          </a:p>
        </p:txBody>
      </p:sp>
      <p:pic>
        <p:nvPicPr>
          <p:cNvPr id="50180" name="Picture 4" descr="dopp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836613"/>
            <a:ext cx="6265863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34591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/>
              <a:t>พิจารณาแหล่งกำเนิดเคลื่อนที่</a:t>
            </a:r>
          </a:p>
        </p:txBody>
      </p:sp>
      <p:pic>
        <p:nvPicPr>
          <p:cNvPr id="51203" name="Picture 3" descr="dop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692150"/>
            <a:ext cx="7783513" cy="34004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476375" y="4179888"/>
            <a:ext cx="1895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500" b="0"/>
              <a:t>เมื่อจุดกำเนิดอยู่นิ่งๆ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400675" y="4179888"/>
            <a:ext cx="2916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500" b="0"/>
              <a:t>เมื่อจุดกำเนิดเคลื่อนที่ไปทางขวา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73050" y="4797425"/>
            <a:ext cx="8620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b="0"/>
              <a:t>ใช้ปลายดินสอแตะผิวน้ำในถาดคลื่นด้วยจังหวะสม่ำเสมอ</a:t>
            </a:r>
            <a:r>
              <a:rPr lang="en-US" b="0"/>
              <a:t>  </a:t>
            </a:r>
            <a:r>
              <a:rPr lang="th-TH" b="0"/>
              <a:t> แสดงเหมือนแหล่งกำเนิดของคลื่น  </a:t>
            </a:r>
          </a:p>
          <a:p>
            <a:r>
              <a:rPr lang="th-TH" b="0"/>
              <a:t>-  วงกลมแทนหน้าคลื่น (จุดที่มีเฟสเดียวกัน)</a:t>
            </a:r>
          </a:p>
          <a:p>
            <a:r>
              <a:rPr lang="th-TH" b="0"/>
              <a:t>-  ระยะระหว่างวงกลมจะแสดงความยาวคลื่น</a:t>
            </a:r>
            <a:endParaRPr 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8313" y="3862388"/>
            <a:ext cx="7551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th-TH" b="0"/>
              <a:t>สรุปได้ว่าเมื่อจุดกำเนิดคลื่นเคลื่อนที่จะทำให้ความถี่ของคลื่นในแนวการเคลื่อนที่เปลี่ยนแปลงไปจากความถี่ของแหล่งกำเนิด  โดย</a:t>
            </a:r>
          </a:p>
        </p:txBody>
      </p:sp>
      <p:pic>
        <p:nvPicPr>
          <p:cNvPr id="18436" name="Picture 3" descr="dopper"/>
          <p:cNvPicPr>
            <a:picLocks noChangeAspect="1" noChangeArrowheads="1"/>
          </p:cNvPicPr>
          <p:nvPr/>
        </p:nvPicPr>
        <p:blipFill>
          <a:blip r:embed="rId4"/>
          <a:srcRect l="54991"/>
          <a:stretch>
            <a:fillRect/>
          </a:stretch>
        </p:blipFill>
        <p:spPr bwMode="auto">
          <a:xfrm>
            <a:off x="179388" y="295275"/>
            <a:ext cx="3600450" cy="3494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924300" y="549275"/>
            <a:ext cx="500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0"/>
              <a:t>จะเห็นว่าความยาวคลื่นด้านหน้าจุดกำเนิดจะสั้นกว่าความยาวคลื่นด้านหลังจุดกำเนิด ในขณะที่  ความเร็ว </a:t>
            </a:r>
            <a:r>
              <a:rPr lang="en-US" b="0"/>
              <a:t>(v) </a:t>
            </a:r>
            <a:r>
              <a:rPr lang="th-TH" b="0"/>
              <a:t>ของคลื่นมีค่าเท่าเดิม</a:t>
            </a: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5219700" y="2276475"/>
          <a:ext cx="16224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685800" imgH="203040" progId="">
                  <p:embed/>
                </p:oleObj>
              </mc:Choice>
              <mc:Fallback>
                <p:oleObj name="Equation" r:id="rId5" imgW="685800" imgH="203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276475"/>
                        <a:ext cx="16224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24213" y="5013325"/>
            <a:ext cx="1920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sym typeface="Symbol" pitchFamily="18" charset="2"/>
              </a:rPr>
              <a:t></a:t>
            </a:r>
            <a:r>
              <a:rPr lang="th-TH" baseline="-25000">
                <a:sym typeface="Symbol" pitchFamily="18" charset="2"/>
              </a:rPr>
              <a:t>หน้า</a:t>
            </a:r>
            <a:r>
              <a:rPr lang="th-TH">
                <a:sym typeface="Symbol" pitchFamily="18" charset="2"/>
              </a:rPr>
              <a:t>  </a:t>
            </a:r>
            <a:r>
              <a:rPr lang="en-US">
                <a:sym typeface="Symbol" pitchFamily="18" charset="2"/>
              </a:rPr>
              <a:t>  &lt; </a:t>
            </a:r>
            <a:r>
              <a:rPr lang="th-TH">
                <a:sym typeface="Symbol" pitchFamily="18" charset="2"/>
              </a:rPr>
              <a:t>    </a:t>
            </a:r>
            <a:r>
              <a:rPr lang="th-TH" baseline="-25000">
                <a:sym typeface="Symbol" pitchFamily="18" charset="2"/>
              </a:rPr>
              <a:t>หลัง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348038" y="5876925"/>
            <a:ext cx="16557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ym typeface="Symbol" pitchFamily="18" charset="2"/>
              </a:rPr>
              <a:t>f</a:t>
            </a:r>
            <a:r>
              <a:rPr lang="th-TH" baseline="-25000">
                <a:sym typeface="Symbol" pitchFamily="18" charset="2"/>
              </a:rPr>
              <a:t>หน้า</a:t>
            </a:r>
            <a:r>
              <a:rPr lang="th-TH">
                <a:sym typeface="Symbol" pitchFamily="18" charset="2"/>
              </a:rPr>
              <a:t>  </a:t>
            </a:r>
            <a:r>
              <a:rPr lang="en-US">
                <a:sym typeface="Symbol" pitchFamily="18" charset="2"/>
              </a:rPr>
              <a:t> &gt; </a:t>
            </a:r>
            <a:r>
              <a:rPr lang="th-TH">
                <a:sym typeface="Symbol" pitchFamily="18" charset="2"/>
              </a:rPr>
              <a:t>    </a:t>
            </a:r>
            <a:r>
              <a:rPr lang="en-US" i="1">
                <a:sym typeface="Symbol" pitchFamily="18" charset="2"/>
              </a:rPr>
              <a:t>f</a:t>
            </a:r>
            <a:r>
              <a:rPr lang="th-TH" baseline="-25000">
                <a:sym typeface="Symbol" pitchFamily="18" charset="2"/>
              </a:rPr>
              <a:t>หลัง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dopper0"/>
          <p:cNvPicPr>
            <a:picLocks noChangeAspect="1" noChangeArrowheads="1"/>
          </p:cNvPicPr>
          <p:nvPr/>
        </p:nvPicPr>
        <p:blipFill>
          <a:blip r:embed="rId3"/>
          <a:srcRect l="6880" t="4678" r="6917" b="7176"/>
          <a:stretch>
            <a:fillRect/>
          </a:stretch>
        </p:blipFill>
        <p:spPr bwMode="auto">
          <a:xfrm>
            <a:off x="5075238" y="908050"/>
            <a:ext cx="36004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6" descr="dopper1"/>
          <p:cNvPicPr>
            <a:picLocks noChangeAspect="1" noChangeArrowheads="1"/>
          </p:cNvPicPr>
          <p:nvPr/>
        </p:nvPicPr>
        <p:blipFill>
          <a:blip r:embed="rId4"/>
          <a:srcRect l="7468"/>
          <a:stretch>
            <a:fillRect/>
          </a:stretch>
        </p:blipFill>
        <p:spPr bwMode="auto">
          <a:xfrm>
            <a:off x="395288" y="908050"/>
            <a:ext cx="38163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57238" y="4868863"/>
            <a:ext cx="2951162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th-TH" sz="3300" b="0"/>
              <a:t>ได้ยินความถี่เสียงต่ำกว่า</a:t>
            </a:r>
          </a:p>
          <a:p>
            <a:r>
              <a:rPr lang="th-TH" sz="3300" b="0"/>
              <a:t>  แหล่งกำเนิดเสียง</a:t>
            </a:r>
          </a:p>
          <a:p>
            <a:r>
              <a:rPr lang="th-TH" sz="3300" b="0"/>
              <a:t>   หรือ         </a:t>
            </a:r>
            <a:r>
              <a:rPr lang="en-US" sz="3300" b="0" i="1"/>
              <a:t>f</a:t>
            </a:r>
            <a:r>
              <a:rPr lang="en-US" sz="3300" b="0" baseline="-25000"/>
              <a:t>L</a:t>
            </a:r>
            <a:r>
              <a:rPr lang="en-US" sz="3300" b="0"/>
              <a:t>  &lt;   </a:t>
            </a:r>
            <a:r>
              <a:rPr lang="en-US" sz="3300" b="0" i="1"/>
              <a:t>f</a:t>
            </a:r>
            <a:r>
              <a:rPr lang="en-US" sz="3300" b="0" baseline="-25000"/>
              <a:t>s</a:t>
            </a: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5435600" y="4851400"/>
            <a:ext cx="3119438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/>
              <a:t>-  ได้ยินความถี่เสียงสูงกว่า</a:t>
            </a:r>
          </a:p>
          <a:p>
            <a:r>
              <a:rPr lang="th-TH" sz="3300" b="0"/>
              <a:t>  แหล่งกำเนิดเสียง</a:t>
            </a:r>
          </a:p>
          <a:p>
            <a:r>
              <a:rPr lang="th-TH" sz="3300" b="0"/>
              <a:t>   หรือ         </a:t>
            </a:r>
            <a:r>
              <a:rPr lang="en-US" sz="3300" b="0" i="1"/>
              <a:t>f</a:t>
            </a:r>
            <a:r>
              <a:rPr lang="en-US" sz="3300" b="0" baseline="-25000"/>
              <a:t>L</a:t>
            </a:r>
            <a:r>
              <a:rPr lang="en-US" sz="3300" b="0"/>
              <a:t>  &gt;   </a:t>
            </a:r>
            <a:r>
              <a:rPr lang="en-US" sz="3300" b="0" i="1"/>
              <a:t>f</a:t>
            </a:r>
            <a:r>
              <a:rPr lang="en-US" sz="3300" b="0" baseline="-25000"/>
              <a:t>s</a:t>
            </a:r>
            <a:endParaRPr lang="th-TH" sz="3300" b="0"/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506413" y="333375"/>
            <a:ext cx="3921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 u="sng"/>
              <a:t>แหล่งกำเนิดเคลื่อนที่ออกจากผู้ฟัง</a:t>
            </a: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5160963" y="333375"/>
            <a:ext cx="36591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 u="sng"/>
              <a:t>แหล่งกำเนิดเคลื่อนที่เข้าหาผู้ฟัง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617378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500"/>
              <a:t>การคำนวณความถี่เสียงที่ได้ยิน </a:t>
            </a:r>
            <a:r>
              <a:rPr lang="en-US" sz="3500"/>
              <a:t>(</a:t>
            </a:r>
            <a:r>
              <a:rPr lang="en-US" sz="3500" i="1"/>
              <a:t>    </a:t>
            </a:r>
            <a:r>
              <a:rPr lang="en-US" sz="3500"/>
              <a:t>)</a:t>
            </a:r>
            <a:r>
              <a:rPr lang="th-TH" sz="3500"/>
              <a:t> เป็นดังสมการ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2555875" y="1052513"/>
          <a:ext cx="415766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965160" imgH="482400" progId="Equation.3">
                  <p:embed/>
                </p:oleObj>
              </mc:Choice>
              <mc:Fallback>
                <p:oleObj name="Equation" r:id="rId4" imgW="9651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052513"/>
                        <a:ext cx="4157663" cy="200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4071938" y="500063"/>
          <a:ext cx="3571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6" imgW="190440" imgH="203040" progId="Equation.3">
                  <p:embed/>
                </p:oleObj>
              </mc:Choice>
              <mc:Fallback>
                <p:oleObj name="Equation" r:id="rId6" imgW="1904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00063"/>
                        <a:ext cx="35718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3" name="Group 11"/>
          <p:cNvGrpSpPr>
            <a:grpSpLocks/>
          </p:cNvGrpSpPr>
          <p:nvPr/>
        </p:nvGrpSpPr>
        <p:grpSpPr bwMode="auto">
          <a:xfrm>
            <a:off x="436563" y="3213100"/>
            <a:ext cx="7807325" cy="2562225"/>
            <a:chOff x="275" y="2024"/>
            <a:chExt cx="4918" cy="1614"/>
          </a:xfrm>
        </p:grpSpPr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275" y="2024"/>
              <a:ext cx="4918" cy="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zh-CN" sz="3300" b="0">
                  <a:ea typeface="SimSun" pitchFamily="2" charset="-122"/>
                </a:rPr>
                <a:t>	v</a:t>
              </a:r>
              <a:r>
                <a:rPr lang="en-US" altLang="zh-CN" sz="3300" b="0" baseline="-25000">
                  <a:ea typeface="SimSun" pitchFamily="2" charset="-122"/>
                </a:rPr>
                <a:t>0</a:t>
              </a:r>
              <a:r>
                <a:rPr lang="en-US" altLang="zh-CN" sz="3300" b="0">
                  <a:ea typeface="SimSun" pitchFamily="2" charset="-122"/>
                </a:rPr>
                <a:t>	</a:t>
              </a:r>
              <a:r>
                <a:rPr lang="th-TH" altLang="zh-CN" sz="3300" b="0"/>
                <a:t>เป็นความเร็วของผู้ฟัง</a:t>
              </a:r>
              <a:endParaRPr lang="en-US" altLang="zh-CN" sz="3300" b="0">
                <a:ea typeface="SimSun" pitchFamily="2" charset="-122"/>
              </a:endParaRPr>
            </a:p>
            <a:p>
              <a:r>
                <a:rPr lang="en-US" altLang="zh-CN" sz="3300" b="0">
                  <a:ea typeface="SimSun" pitchFamily="2" charset="-122"/>
                </a:rPr>
                <a:t>	v</a:t>
              </a:r>
              <a:r>
                <a:rPr lang="en-US" altLang="zh-CN" sz="3300" b="0" baseline="-25000">
                  <a:ea typeface="SimSun" pitchFamily="2" charset="-122"/>
                </a:rPr>
                <a:t>S</a:t>
              </a:r>
              <a:r>
                <a:rPr lang="en-US" altLang="zh-CN" sz="3300" b="0">
                  <a:ea typeface="SimSun" pitchFamily="2" charset="-122"/>
                </a:rPr>
                <a:t>	</a:t>
              </a:r>
              <a:r>
                <a:rPr lang="th-TH" altLang="zh-CN" sz="3300" b="0"/>
                <a:t>เป็นความเร็วของแหล่งกำเนิด </a:t>
              </a:r>
              <a:endParaRPr lang="en-US" altLang="zh-CN" sz="3300" b="0">
                <a:ea typeface="SimSun" pitchFamily="2" charset="-122"/>
              </a:endParaRPr>
            </a:p>
            <a:p>
              <a:r>
                <a:rPr lang="en-US" altLang="zh-CN" sz="3300" b="0">
                  <a:ea typeface="SimSun" pitchFamily="2" charset="-122"/>
                </a:rPr>
                <a:t>	v      	</a:t>
              </a:r>
              <a:r>
                <a:rPr lang="th-TH" altLang="zh-CN" sz="3300" b="0"/>
                <a:t>เป็นความเร็วเสียงในอากาศ</a:t>
              </a:r>
            </a:p>
            <a:p>
              <a:r>
                <a:rPr lang="th-TH" altLang="zh-CN" sz="3300" b="0"/>
                <a:t>	</a:t>
              </a:r>
              <a:r>
                <a:rPr lang="en-US" altLang="zh-CN" sz="3300" b="0" i="1">
                  <a:ea typeface="SimSun" pitchFamily="2" charset="-122"/>
                </a:rPr>
                <a:t>	</a:t>
              </a:r>
              <a:r>
                <a:rPr lang="th-TH" altLang="zh-CN" sz="3300" b="0"/>
                <a:t>เป็นความถี่ของแหล่งกำเนิดเสียง </a:t>
              </a:r>
              <a:endParaRPr lang="en-US" altLang="zh-CN" sz="3300" b="0">
                <a:ea typeface="SimSun" pitchFamily="2" charset="-122"/>
              </a:endParaRPr>
            </a:p>
            <a:p>
              <a:r>
                <a:rPr lang="th-TH" altLang="zh-CN" b="0"/>
                <a:t>	</a:t>
              </a:r>
              <a:r>
                <a:rPr lang="en-US" altLang="zh-CN" b="0">
                  <a:ea typeface="SimSun" pitchFamily="2" charset="-122"/>
                </a:rPr>
                <a:t>	</a:t>
              </a:r>
              <a:r>
                <a:rPr lang="th-TH" altLang="zh-CN" b="0"/>
                <a:t>เป็นความถี่ที่ผู้ฟังได้ยิน</a:t>
              </a:r>
              <a:endParaRPr lang="th-TH" altLang="zh-CN" sz="3300" b="0"/>
            </a:p>
          </p:txBody>
        </p:sp>
        <p:grpSp>
          <p:nvGrpSpPr>
            <p:cNvPr id="19465" name="กลุ่ม 9"/>
            <p:cNvGrpSpPr>
              <a:grpSpLocks/>
            </p:cNvGrpSpPr>
            <p:nvPr/>
          </p:nvGrpSpPr>
          <p:grpSpPr bwMode="auto">
            <a:xfrm>
              <a:off x="851" y="3035"/>
              <a:ext cx="225" cy="520"/>
              <a:chOff x="1357290" y="4878398"/>
              <a:chExt cx="357190" cy="825504"/>
            </a:xfrm>
          </p:grpSpPr>
          <p:graphicFrame>
            <p:nvGraphicFramePr>
              <p:cNvPr id="19460" name="Object 4"/>
              <p:cNvGraphicFramePr>
                <a:graphicFrameLocks noChangeAspect="1"/>
              </p:cNvGraphicFramePr>
              <p:nvPr/>
            </p:nvGraphicFramePr>
            <p:xfrm>
              <a:off x="1357290" y="5357826"/>
              <a:ext cx="357190" cy="3460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4" name="Equation" r:id="rId8" imgW="190440" imgH="203040" progId="Equation.3">
                      <p:embed/>
                    </p:oleObj>
                  </mc:Choice>
                  <mc:Fallback>
                    <p:oleObj name="Equation" r:id="rId8" imgW="190440" imgH="2030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7290" y="5357826"/>
                            <a:ext cx="357190" cy="3460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61" name="Object 6"/>
              <p:cNvGraphicFramePr>
                <a:graphicFrameLocks noChangeAspect="1"/>
              </p:cNvGraphicFramePr>
              <p:nvPr/>
            </p:nvGraphicFramePr>
            <p:xfrm>
              <a:off x="1357290" y="4878398"/>
              <a:ext cx="333377" cy="3460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5" name="Equation" r:id="rId9" imgW="177480" imgH="203040" progId="Equation.3">
                      <p:embed/>
                    </p:oleObj>
                  </mc:Choice>
                  <mc:Fallback>
                    <p:oleObj name="Equation" r:id="rId9" imgW="177480" imgH="2030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7290" y="4878398"/>
                            <a:ext cx="333377" cy="3460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8" name="กลุ่ม 6"/>
          <p:cNvGrpSpPr>
            <a:grpSpLocks/>
          </p:cNvGrpSpPr>
          <p:nvPr/>
        </p:nvGrpSpPr>
        <p:grpSpPr bwMode="auto">
          <a:xfrm>
            <a:off x="615950" y="188913"/>
            <a:ext cx="6094413" cy="582612"/>
            <a:chOff x="571500" y="1430339"/>
            <a:chExt cx="6094413" cy="582611"/>
          </a:xfrm>
        </p:grpSpPr>
        <p:graphicFrame>
          <p:nvGraphicFramePr>
            <p:cNvPr id="20486" name="Object 1"/>
            <p:cNvGraphicFramePr>
              <a:graphicFrameLocks noChangeAspect="1"/>
            </p:cNvGraphicFramePr>
            <p:nvPr/>
          </p:nvGraphicFramePr>
          <p:xfrm>
            <a:off x="6189610" y="1442008"/>
            <a:ext cx="476303" cy="570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Equation" r:id="rId3" imgW="165028" imgH="228501" progId="Equation.3">
                    <p:embed/>
                  </p:oleObj>
                </mc:Choice>
                <mc:Fallback>
                  <p:oleObj name="Equation" r:id="rId3" imgW="165028" imgH="228501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9610" y="1442008"/>
                          <a:ext cx="476303" cy="570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571500" y="1430339"/>
              <a:ext cx="5697538" cy="57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th-TH" sz="3200" dirty="0">
                  <a:cs typeface="+mn-cs"/>
                </a:rPr>
                <a:t>1.  คนฟังอยู่นิ่ง       </a:t>
              </a:r>
              <a:r>
                <a:rPr lang="en-US" sz="3200" dirty="0">
                  <a:cs typeface="+mn-cs"/>
                </a:rPr>
                <a:t>       ,  </a:t>
              </a:r>
              <a:r>
                <a:rPr lang="th-TH" sz="3200" dirty="0">
                  <a:cs typeface="+mn-cs"/>
                </a:rPr>
                <a:t>ต้นกำเนิดเสียงเคลื่อนที่มี </a:t>
              </a:r>
              <a:endParaRPr lang="th-TH" sz="3200" b="0" dirty="0">
                <a:latin typeface="Arial" pitchFamily="34" charset="0"/>
                <a:cs typeface="+mn-cs"/>
              </a:endParaRPr>
            </a:p>
          </p:txBody>
        </p:sp>
        <p:graphicFrame>
          <p:nvGraphicFramePr>
            <p:cNvPr id="20487" name="Object 5"/>
            <p:cNvGraphicFramePr>
              <a:graphicFrameLocks noChangeAspect="1"/>
            </p:cNvGraphicFramePr>
            <p:nvPr/>
          </p:nvGraphicFramePr>
          <p:xfrm>
            <a:off x="2351252" y="1462074"/>
            <a:ext cx="791988" cy="533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Equation" r:id="rId5" imgW="393480" imgH="228600" progId="Equation.3">
                    <p:embed/>
                  </p:oleObj>
                </mc:Choice>
                <mc:Fallback>
                  <p:oleObj name="Equation" r:id="rId5" imgW="39348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1252" y="1462074"/>
                          <a:ext cx="791988" cy="533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7"/>
          <a:srcRect l="14442" t="16296" r="3410" b="2219"/>
          <a:stretch>
            <a:fillRect/>
          </a:stretch>
        </p:blipFill>
        <p:spPr bwMode="auto">
          <a:xfrm>
            <a:off x="1116013" y="836613"/>
            <a:ext cx="66960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493" name="กลุ่ม 15"/>
          <p:cNvGrpSpPr>
            <a:grpSpLocks/>
          </p:cNvGrpSpPr>
          <p:nvPr/>
        </p:nvGrpSpPr>
        <p:grpSpPr bwMode="auto">
          <a:xfrm>
            <a:off x="107950" y="3573463"/>
            <a:ext cx="7346950" cy="661987"/>
            <a:chOff x="571472" y="1252522"/>
            <a:chExt cx="7346985" cy="661696"/>
          </a:xfrm>
        </p:grpSpPr>
        <p:sp>
          <p:nvSpPr>
            <p:cNvPr id="20496" name="Text Box 7"/>
            <p:cNvSpPr txBox="1">
              <a:spLocks noChangeArrowheads="1"/>
            </p:cNvSpPr>
            <p:nvPr/>
          </p:nvSpPr>
          <p:spPr bwMode="auto">
            <a:xfrm>
              <a:off x="571472" y="1285845"/>
              <a:ext cx="6357968" cy="57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/>
              <a:r>
                <a:rPr lang="th-TH" sz="3200">
                  <a:latin typeface="Cordia New" pitchFamily="34" charset="-34"/>
                </a:rPr>
                <a:t>2.  คนฟังเคลื่อนที่มี           , ต้นกำเนิดเสียงอยู่นิ่ง </a:t>
              </a:r>
              <a:endParaRPr lang="th-TH" sz="3200"/>
            </a:p>
          </p:txBody>
        </p:sp>
        <p:graphicFrame>
          <p:nvGraphicFramePr>
            <p:cNvPr id="20484" name="Object 8"/>
            <p:cNvGraphicFramePr>
              <a:graphicFrameLocks noChangeAspect="1"/>
            </p:cNvGraphicFramePr>
            <p:nvPr/>
          </p:nvGraphicFramePr>
          <p:xfrm>
            <a:off x="3643306" y="1252522"/>
            <a:ext cx="428628" cy="6059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306" y="1252522"/>
                          <a:ext cx="428628" cy="6059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12"/>
            <p:cNvGraphicFramePr>
              <a:graphicFrameLocks noChangeAspect="1"/>
            </p:cNvGraphicFramePr>
            <p:nvPr/>
          </p:nvGraphicFramePr>
          <p:xfrm>
            <a:off x="6858016" y="1285860"/>
            <a:ext cx="1060441" cy="628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Equation" r:id="rId10" imgW="393480" imgH="228600" progId="Equation.3">
                    <p:embed/>
                  </p:oleObj>
                </mc:Choice>
                <mc:Fallback>
                  <p:oleObj name="Equation" r:id="rId10" imgW="39348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16" y="1285860"/>
                          <a:ext cx="1060441" cy="6283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1042988" y="4221163"/>
            <a:ext cx="6767512" cy="2520950"/>
            <a:chOff x="360" y="990"/>
            <a:chExt cx="5065" cy="1935"/>
          </a:xfrm>
        </p:grpSpPr>
        <p:pic>
          <p:nvPicPr>
            <p:cNvPr id="20495" name="Picture 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60" y="990"/>
              <a:ext cx="5065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482" name="Object 2"/>
            <p:cNvGraphicFramePr>
              <a:graphicFrameLocks noChangeAspect="1"/>
            </p:cNvGraphicFramePr>
            <p:nvPr/>
          </p:nvGraphicFramePr>
          <p:xfrm>
            <a:off x="1927" y="1071"/>
            <a:ext cx="590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2" name="Equation" r:id="rId13" imgW="393480" imgH="228600" progId="Equation.3">
                    <p:embed/>
                  </p:oleObj>
                </mc:Choice>
                <mc:Fallback>
                  <p:oleObj name="Equation" r:id="rId13" imgW="39348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1071"/>
                          <a:ext cx="590" cy="34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839" y="1071"/>
            <a:ext cx="248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" name="Equation" r:id="rId15" imgW="164880" imgH="228600" progId="Equation.3">
                    <p:embed/>
                  </p:oleObj>
                </mc:Choice>
                <mc:Fallback>
                  <p:oleObj name="Equation" r:id="rId15" imgW="16488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1071"/>
                          <a:ext cx="248" cy="34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85938"/>
            <a:ext cx="73183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179388" y="404813"/>
            <a:ext cx="8078787" cy="1176337"/>
            <a:chOff x="113" y="255"/>
            <a:chExt cx="5089" cy="741"/>
          </a:xfrm>
        </p:grpSpPr>
        <p:sp>
          <p:nvSpPr>
            <p:cNvPr id="21510" name="Rectangle 7"/>
            <p:cNvSpPr>
              <a:spLocks noChangeArrowheads="1"/>
            </p:cNvSpPr>
            <p:nvPr/>
          </p:nvSpPr>
          <p:spPr bwMode="auto">
            <a:xfrm>
              <a:off x="113" y="631"/>
              <a:ext cx="508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tabLst>
                  <a:tab pos="342900" algn="l"/>
                </a:tabLst>
              </a:pPr>
              <a:r>
                <a:rPr lang="th-TH" sz="3200">
                  <a:latin typeface="Cordia New" pitchFamily="34" charset="-34"/>
                  <a:cs typeface="Times New Roman" pitchFamily="18" charset="0"/>
                </a:rPr>
                <a:t>     </a:t>
              </a:r>
              <a:r>
                <a:rPr lang="th-TH" sz="3200"/>
                <a:t>พิจารณาโดยสมมติทีละส่วน เมื่อสิ่งหนึ่งเคลื่อนที่อีกสิ่งหนึ่งต้องอยู่นิ่ง</a:t>
              </a:r>
            </a:p>
          </p:txBody>
        </p:sp>
        <p:graphicFrame>
          <p:nvGraphicFramePr>
            <p:cNvPr id="21506" name="Object 4"/>
            <p:cNvGraphicFramePr>
              <a:graphicFrameLocks noChangeAspect="1"/>
            </p:cNvGraphicFramePr>
            <p:nvPr/>
          </p:nvGraphicFramePr>
          <p:xfrm>
            <a:off x="4014" y="255"/>
            <a:ext cx="36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Equation" r:id="rId4" imgW="165028" imgH="228501" progId="Equation.3">
                    <p:embed/>
                  </p:oleObj>
                </mc:Choice>
                <mc:Fallback>
                  <p:oleObj name="Equation" r:id="rId4" imgW="165028" imgH="228501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55"/>
                          <a:ext cx="36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1" name="Rectangle 5"/>
            <p:cNvSpPr>
              <a:spLocks noChangeArrowheads="1"/>
            </p:cNvSpPr>
            <p:nvPr/>
          </p:nvSpPr>
          <p:spPr bwMode="auto">
            <a:xfrm>
              <a:off x="249" y="255"/>
              <a:ext cx="349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th-TH" sz="3200"/>
                <a:t>3.  ทั้งผู้ฟังและต้นกำเนิดเสียงเคลื่อนที่มีทั้ง </a:t>
              </a:r>
            </a:p>
          </p:txBody>
        </p:sp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3560" y="255"/>
              <a:ext cx="43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3200"/>
                <a:t> และ</a:t>
              </a:r>
            </a:p>
          </p:txBody>
        </p:sp>
        <p:graphicFrame>
          <p:nvGraphicFramePr>
            <p:cNvPr id="21507" name="Object 8"/>
            <p:cNvGraphicFramePr>
              <a:graphicFrameLocks noChangeAspect="1"/>
            </p:cNvGraphicFramePr>
            <p:nvPr/>
          </p:nvGraphicFramePr>
          <p:xfrm>
            <a:off x="3243" y="255"/>
            <a:ext cx="33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Equation" r:id="rId6" imgW="152280" imgH="228600" progId="Equation.3">
                    <p:embed/>
                  </p:oleObj>
                </mc:Choice>
                <mc:Fallback>
                  <p:oleObj name="Equation" r:id="rId6" imgW="15228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255"/>
                          <a:ext cx="332" cy="3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39725" y="4437063"/>
            <a:ext cx="8804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0"/>
              <a:t>ค) เมื่อคลื่นถูกสะท้อนจากผิว  ไม่ว่าจะอยู่นิ่งหรือกำลังเคลื่อนที่  เราสามารถแบ่งการ</a:t>
            </a:r>
          </a:p>
          <a:p>
            <a:r>
              <a:rPr lang="th-TH" b="0"/>
              <a:t>วิเคราะห์เป็นสองขั้นตอนได้  ในตอนแรกผิวมีบทบาทเป็นผู้ฟัง  ความถี่ที่สันคลื่นมาถึง</a:t>
            </a:r>
          </a:p>
          <a:p>
            <a:r>
              <a:rPr lang="th-TH" b="0"/>
              <a:t>ผิว คือ  </a:t>
            </a:r>
            <a:r>
              <a:rPr lang="en-US" b="0" i="1"/>
              <a:t>f</a:t>
            </a:r>
            <a:r>
              <a:rPr lang="en-US" b="0" baseline="-25000"/>
              <a:t>L</a:t>
            </a:r>
            <a:r>
              <a:rPr lang="en-US" b="0"/>
              <a:t>  </a:t>
            </a:r>
            <a:r>
              <a:rPr lang="th-TH" b="0"/>
              <a:t>แล้วคิดว่าผิวเป็นแหล่งกำเนิดใหม่ซึ่งปล่อยคลื่นที่ความถี่ </a:t>
            </a:r>
            <a:r>
              <a:rPr lang="en-US" b="0" i="1"/>
              <a:t>f</a:t>
            </a:r>
            <a:r>
              <a:rPr lang="en-US" b="0" baseline="-25000"/>
              <a:t>L</a:t>
            </a:r>
            <a:r>
              <a:rPr lang="en-US" b="0"/>
              <a:t>  </a:t>
            </a:r>
            <a:r>
              <a:rPr lang="th-TH" b="0"/>
              <a:t>เดียวกันนี้</a:t>
            </a:r>
          </a:p>
          <a:p>
            <a:r>
              <a:rPr lang="th-TH" b="0"/>
              <a:t>ในตอนสุดท้ายให้หาความถี่ซึ่งผู้ฟังที่รับคลื่นใหม่นี้ได้ยิน</a:t>
            </a:r>
          </a:p>
        </p:txBody>
      </p:sp>
      <p:pic>
        <p:nvPicPr>
          <p:cNvPr id="53251" name="Picture 3" descr="b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482441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pic-atlantic-bottlenose-dolphin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4050" y="549275"/>
            <a:ext cx="3230563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49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ave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88913"/>
            <a:ext cx="4664075" cy="31146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0825" y="3162300"/>
            <a:ext cx="8786813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3300"/>
              <a:t>จากรูป</a:t>
            </a:r>
          </a:p>
          <a:p>
            <a:r>
              <a:rPr lang="th-TH" sz="3300"/>
              <a:t>ยอดคลื่น </a:t>
            </a:r>
            <a:r>
              <a:rPr lang="en-US" sz="3300"/>
              <a:t>(Crest)</a:t>
            </a:r>
            <a:r>
              <a:rPr lang="en-US" sz="3300" b="0"/>
              <a:t>  </a:t>
            </a:r>
            <a:r>
              <a:rPr lang="th-TH" sz="3300" b="0"/>
              <a:t>    คือ  จุดสูงสุดของคลื่นได้แก่ จุด </a:t>
            </a:r>
            <a:r>
              <a:rPr lang="en-US" sz="3300" b="0"/>
              <a:t>P1, P2 </a:t>
            </a:r>
            <a:r>
              <a:rPr lang="th-TH" sz="3300" b="0"/>
              <a:t>และ </a:t>
            </a:r>
            <a:r>
              <a:rPr lang="en-US" sz="3300" b="0"/>
              <a:t>P3</a:t>
            </a:r>
          </a:p>
          <a:p>
            <a:r>
              <a:rPr lang="th-TH" sz="3300"/>
              <a:t>ท้องคลื่น </a:t>
            </a:r>
            <a:r>
              <a:rPr lang="en-US" sz="3300"/>
              <a:t>(Trough)</a:t>
            </a:r>
            <a:r>
              <a:rPr lang="en-US" sz="3300" b="0"/>
              <a:t>  </a:t>
            </a:r>
            <a:r>
              <a:rPr lang="th-TH" sz="3300" b="0"/>
              <a:t>คือ  จุดต่ำสุดของคลื่น  ได้แก่ จุด </a:t>
            </a:r>
            <a:r>
              <a:rPr lang="en-US" sz="3300" b="0"/>
              <a:t>Q1, Q2 </a:t>
            </a:r>
            <a:r>
              <a:rPr lang="th-TH" sz="3300" b="0"/>
              <a:t>และ </a:t>
            </a:r>
            <a:r>
              <a:rPr lang="en-US" sz="3300" b="0"/>
              <a:t>Q3</a:t>
            </a:r>
          </a:p>
          <a:p>
            <a:r>
              <a:rPr lang="th-TH" sz="3300"/>
              <a:t>ความยาวคลื่น (</a:t>
            </a:r>
            <a:r>
              <a:rPr lang="en-US" sz="3300">
                <a:sym typeface="Symbol" pitchFamily="18" charset="2"/>
              </a:rPr>
              <a:t></a:t>
            </a:r>
            <a:r>
              <a:rPr lang="th-TH" sz="3300"/>
              <a:t>)</a:t>
            </a:r>
            <a:r>
              <a:rPr lang="th-TH" sz="3300" b="0">
                <a:sym typeface="Symbol" pitchFamily="18" charset="2"/>
              </a:rPr>
              <a:t>    คือ ระยะระหว่างสองยอดคลื่น  หรือระยะระหว่างสองจุด</a:t>
            </a:r>
          </a:p>
          <a:p>
            <a:r>
              <a:rPr lang="th-TH" sz="3300" b="0">
                <a:sym typeface="Symbol" pitchFamily="18" charset="2"/>
              </a:rPr>
              <a:t>		       ถัดกันที่มีลักษณะคล้ายกันของคลื่น (มุมเฟสเดียวกัน)</a:t>
            </a:r>
          </a:p>
          <a:p>
            <a:r>
              <a:rPr lang="th-TH" sz="3300">
                <a:sym typeface="Symbol" pitchFamily="18" charset="2"/>
              </a:rPr>
              <a:t>แอมพลิจูด </a:t>
            </a:r>
            <a:r>
              <a:rPr lang="en-US" sz="3300">
                <a:sym typeface="Symbol" pitchFamily="18" charset="2"/>
              </a:rPr>
              <a:t>(A)</a:t>
            </a:r>
            <a:r>
              <a:rPr lang="th-TH" sz="3300" b="0">
                <a:sym typeface="Symbol" pitchFamily="18" charset="2"/>
              </a:rPr>
              <a:t>          คือ  ระยะสูงสุดในแนวดิ่ง(แกน </a:t>
            </a:r>
            <a:r>
              <a:rPr lang="en-US" sz="3300" b="0">
                <a:sym typeface="Symbol" pitchFamily="18" charset="2"/>
              </a:rPr>
              <a:t>y) </a:t>
            </a:r>
            <a:r>
              <a:rPr lang="th-TH" sz="3300" b="0">
                <a:sym typeface="Symbol" pitchFamily="18" charset="2"/>
              </a:rPr>
              <a:t>ของคลื่น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11</a:t>
            </a:r>
            <a:r>
              <a:rPr lang="th-TH" dirty="0" smtClean="0"/>
              <a:t>  </a:t>
            </a:r>
            <a:r>
              <a:rPr lang="th-TH" b="0" dirty="0" smtClean="0"/>
              <a:t>ค้างคาวตัวหนึ่งลอยนิ่งอยู่ในอากาศ ส่งสัญญาณความถี่ </a:t>
            </a:r>
            <a:r>
              <a:rPr lang="en-US" b="0" dirty="0" err="1" smtClean="0"/>
              <a:t>fo</a:t>
            </a:r>
            <a:r>
              <a:rPr lang="en-US" b="0" dirty="0" smtClean="0"/>
              <a:t> = 12,000 Hz </a:t>
            </a:r>
            <a:r>
              <a:rPr lang="th-TH" b="0" dirty="0" smtClean="0"/>
              <a:t>ออกไปค้นหาเหยื่อ พบว่ามีเหยื่อ 2 ชนิดอยู่ข้างหน้าและข้างหลัง ถ้าเหยื่อที่อยู่ด้านหน้าค้างคาวคือแมลงทับ กำลังบินหนีค้างคาวทำให้ค้างคาวได้รับความถี่จากแมลงทับ 0.954</a:t>
            </a:r>
            <a:r>
              <a:rPr lang="en-US" b="0" dirty="0" err="1" smtClean="0"/>
              <a:t>fo</a:t>
            </a:r>
            <a:r>
              <a:rPr lang="en-US" b="0" dirty="0" smtClean="0"/>
              <a:t> Hz </a:t>
            </a:r>
            <a:r>
              <a:rPr lang="th-TH" b="0" dirty="0" smtClean="0"/>
              <a:t>ขณะเดียวกันเหยื่อที่อยู่ด้านหลังเป็นผีเสื้อ กำลังบินหนีค้างคาวทำให้ค้างคาวได้รับความถี่จากผีเสื้อ 0.971</a:t>
            </a:r>
            <a:r>
              <a:rPr lang="en-US" b="0" dirty="0" err="1" smtClean="0"/>
              <a:t>fo</a:t>
            </a:r>
            <a:r>
              <a:rPr lang="en-US" b="0" dirty="0" smtClean="0"/>
              <a:t> Hz </a:t>
            </a:r>
            <a:r>
              <a:rPr lang="th-TH" b="0" dirty="0" smtClean="0"/>
              <a:t>ถามว่าค้างคาวควรจะเลือกจับเหยื่อชนิดใดและเพราะอะไร</a:t>
            </a:r>
          </a:p>
          <a:p>
            <a:r>
              <a:rPr lang="th-TH" dirty="0" smtClean="0"/>
              <a:t>กำหนด ความเร็วเสียงอากาศในขณะนั้น มีค่า 348 </a:t>
            </a:r>
            <a:r>
              <a:rPr lang="en-US" dirty="0" smtClean="0"/>
              <a:t>m/s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50</a:t>
            </a:fld>
            <a:endParaRPr lang="th-TH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12</a:t>
            </a:r>
            <a:r>
              <a:rPr lang="th-TH" dirty="0" smtClean="0"/>
              <a:t> </a:t>
            </a:r>
            <a:r>
              <a:rPr lang="th-TH" b="0" dirty="0" smtClean="0"/>
              <a:t> รถพยาบาลกำลังวิ่งด้วยความเร็ว 10 </a:t>
            </a:r>
            <a:r>
              <a:rPr lang="en-US" b="0" dirty="0" smtClean="0"/>
              <a:t>m/s </a:t>
            </a:r>
            <a:r>
              <a:rPr lang="th-TH" b="0" dirty="0" smtClean="0"/>
              <a:t>ตามหลังรถยนต์คันหนึ่ง  รถพยาบาลเปิดไซเรนที่มีความถี่ 1000 </a:t>
            </a:r>
            <a:r>
              <a:rPr lang="en-US" b="0" dirty="0" smtClean="0"/>
              <a:t>Hz </a:t>
            </a:r>
            <a:r>
              <a:rPr lang="th-TH" b="0" dirty="0" smtClean="0"/>
              <a:t>พบว่าคนในรถพยาบาลได้ยินเสียง</a:t>
            </a:r>
            <a:r>
              <a:rPr lang="th-TH" b="0" dirty="0" err="1" smtClean="0"/>
              <a:t>บีตส์</a:t>
            </a:r>
            <a:r>
              <a:rPr lang="th-TH" b="0" dirty="0" smtClean="0"/>
              <a:t> 8 ครั้ง/วินาที  จงคำนวณหาความเร็วของรถยนต์คันนั้น  กำหนดให้ความเร็วเสียงในอากาศขณะนั้นมีค่า 340 </a:t>
            </a:r>
            <a:r>
              <a:rPr lang="en-US" b="0" dirty="0" smtClean="0"/>
              <a:t>m/s</a:t>
            </a:r>
            <a:endParaRPr lang="th-TH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85918" y="2357430"/>
            <a:ext cx="4229100" cy="822327"/>
            <a:chOff x="1785918" y="2357430"/>
            <a:chExt cx="4229100" cy="822327"/>
          </a:xfrm>
        </p:grpSpPr>
        <p:pic>
          <p:nvPicPr>
            <p:cNvPr id="140290" name="Picture 2" descr="j02129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2428868"/>
              <a:ext cx="419100" cy="257175"/>
            </a:xfrm>
            <a:prstGeom prst="rect">
              <a:avLst/>
            </a:prstGeom>
            <a:noFill/>
          </p:spPr>
        </p:pic>
        <p:pic>
          <p:nvPicPr>
            <p:cNvPr id="140289" name="Picture 1" descr="j021194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9190" y="2357430"/>
              <a:ext cx="600075" cy="371475"/>
            </a:xfrm>
            <a:prstGeom prst="rect">
              <a:avLst/>
            </a:prstGeom>
            <a:noFill/>
          </p:spPr>
        </p:pic>
        <p:grpSp>
          <p:nvGrpSpPr>
            <p:cNvPr id="140291" name="Group 3"/>
            <p:cNvGrpSpPr>
              <a:grpSpLocks/>
            </p:cNvGrpSpPr>
            <p:nvPr/>
          </p:nvGrpSpPr>
          <p:grpSpPr bwMode="auto">
            <a:xfrm>
              <a:off x="1785918" y="2714620"/>
              <a:ext cx="4229100" cy="465137"/>
              <a:chOff x="2340" y="3767"/>
              <a:chExt cx="6660" cy="733"/>
            </a:xfrm>
          </p:grpSpPr>
          <p:sp>
            <p:nvSpPr>
              <p:cNvPr id="140294" name="Line 6"/>
              <p:cNvSpPr>
                <a:spLocks noChangeShapeType="1"/>
              </p:cNvSpPr>
              <p:nvPr/>
            </p:nvSpPr>
            <p:spPr bwMode="auto">
              <a:xfrm>
                <a:off x="2340" y="3767"/>
                <a:ext cx="6660" cy="0"/>
              </a:xfrm>
              <a:prstGeom prst="line">
                <a:avLst/>
              </a:prstGeom>
              <a:noFill/>
              <a:ln w="25400">
                <a:pattFill prst="pct25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0293" name="Text Box 5"/>
              <p:cNvSpPr txBox="1">
                <a:spLocks noChangeArrowheads="1"/>
              </p:cNvSpPr>
              <p:nvPr/>
            </p:nvSpPr>
            <p:spPr bwMode="auto">
              <a:xfrm>
                <a:off x="7020" y="3780"/>
                <a:ext cx="1733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Times New Roman" pitchFamily="18" charset="0"/>
                    <a:cs typeface="Angsana New" pitchFamily="18" charset="-34"/>
                  </a:rPr>
                  <a:t>v</a:t>
                </a:r>
                <a:r>
                  <a:rPr kumimoji="0" lang="en-US" sz="2000" b="1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Times New Roman" pitchFamily="18" charset="0"/>
                    <a:cs typeface="Angsana New" pitchFamily="18" charset="-34"/>
                  </a:rPr>
                  <a:t>1</a:t>
                </a:r>
                <a:r>
                  <a:rPr kumimoji="0" lang="th-TH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Times New Roman" pitchFamily="18" charset="0"/>
                    <a:cs typeface="Angsana New" pitchFamily="18" charset="-34"/>
                  </a:rPr>
                  <a:t>=10 m/s</a:t>
                </a:r>
                <a:endParaRPr kumimoji="0" lang="th-TH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40292" name="Text Box 4"/>
              <p:cNvSpPr txBox="1">
                <a:spLocks noChangeArrowheads="1"/>
              </p:cNvSpPr>
              <p:nvPr/>
            </p:nvSpPr>
            <p:spPr bwMode="auto">
              <a:xfrm>
                <a:off x="4260" y="3790"/>
                <a:ext cx="1343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Times New Roman" pitchFamily="18" charset="0"/>
                    <a:cs typeface="Angsana New" pitchFamily="18" charset="-34"/>
                  </a:rPr>
                  <a:t>v</a:t>
                </a:r>
                <a:r>
                  <a:rPr kumimoji="0" lang="en-US" sz="2400" b="1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Times New Roman" pitchFamily="18" charset="0"/>
                    <a:cs typeface="Angsana New" pitchFamily="18" charset="-34"/>
                  </a:rPr>
                  <a:t>2</a:t>
                </a:r>
                <a:endPara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</p:grp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th-TH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			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th-TH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51</a:t>
            </a:fld>
            <a:endParaRPr lang="th-TH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52</a:t>
            </a:fld>
            <a:endParaRPr lang="th-TH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086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71934" y="214290"/>
            <a:ext cx="142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Quiz 1-57</a:t>
            </a:r>
            <a:endParaRPr lang="th-TH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76009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13</a:t>
            </a:r>
            <a:r>
              <a:rPr lang="th-TH" dirty="0" smtClean="0"/>
              <a:t>  </a:t>
            </a:r>
            <a:r>
              <a:rPr lang="th-TH" b="0" dirty="0" smtClean="0"/>
              <a:t>รถตำรวจแล่นด้วยความเร็ว 50 </a:t>
            </a:r>
            <a:r>
              <a:rPr lang="en-US" b="0" dirty="0" smtClean="0"/>
              <a:t>m/s </a:t>
            </a:r>
            <a:r>
              <a:rPr lang="th-TH" b="0" dirty="0" smtClean="0"/>
              <a:t>พร้อมกับเปิดไซเรนที่มีความถี่ 900 </a:t>
            </a:r>
            <a:r>
              <a:rPr lang="en-US" b="0" dirty="0" smtClean="0"/>
              <a:t>Hz </a:t>
            </a:r>
            <a:r>
              <a:rPr lang="th-TH" b="0" dirty="0" smtClean="0"/>
              <a:t>ไล่ตามรถจักรยานยนต์ที่อยู่ห่างออกไป 800 </a:t>
            </a:r>
            <a:r>
              <a:rPr lang="en-US" b="0" dirty="0" smtClean="0"/>
              <a:t>m </a:t>
            </a:r>
            <a:r>
              <a:rPr lang="th-TH" b="0" dirty="0" smtClean="0"/>
              <a:t>ถ้าตำรวจในรถได้ยินเสียงไซเรนที่สะท้อนกลับจากรถจักรยานยนต์มีความถี่ 910 </a:t>
            </a:r>
            <a:r>
              <a:rPr lang="en-US" b="0" dirty="0" smtClean="0"/>
              <a:t>Hz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ลองทำดู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th-TH" b="0" dirty="0" smtClean="0"/>
              <a:t>ก) จงหาความเร็วของรถจักรยานยนต์  </a:t>
            </a:r>
            <a:r>
              <a:rPr lang="en-US" dirty="0" smtClean="0">
                <a:solidFill>
                  <a:srgbClr val="FF0000"/>
                </a:solidFill>
              </a:rPr>
              <a:t>(48.11)</a:t>
            </a:r>
            <a:endParaRPr lang="th-TH" dirty="0" smtClean="0">
              <a:solidFill>
                <a:srgbClr val="FF0000"/>
              </a:solidFill>
            </a:endParaRPr>
          </a:p>
          <a:p>
            <a:r>
              <a:rPr lang="th-TH" b="0" dirty="0" smtClean="0"/>
              <a:t>ข) รถตำรวจจะแล่นทันรถจักรยานยนต์หรือไม่ ถ้าทันจะต้องใช้เวลาเท่าไร</a:t>
            </a:r>
            <a:r>
              <a:rPr lang="th-TH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421.05  s </a:t>
            </a:r>
            <a:r>
              <a:rPr lang="th-TH" dirty="0">
                <a:solidFill>
                  <a:srgbClr val="FF0000"/>
                </a:solidFill>
              </a:rPr>
              <a:t>หรือ </a:t>
            </a:r>
            <a:r>
              <a:rPr lang="en-US" dirty="0">
                <a:solidFill>
                  <a:srgbClr val="FF0000"/>
                </a:solidFill>
              </a:rPr>
              <a:t>7.01 </a:t>
            </a:r>
            <a:r>
              <a:rPr lang="th-TH" dirty="0">
                <a:solidFill>
                  <a:srgbClr val="FF0000"/>
                </a:solidFill>
              </a:rPr>
              <a:t>นาที</a:t>
            </a:r>
            <a:r>
              <a:rPr lang="en-US" b="0" dirty="0" smtClean="0">
                <a:solidFill>
                  <a:srgbClr val="FF0000"/>
                </a:solidFill>
              </a:rPr>
              <a:t>)</a:t>
            </a:r>
            <a:endParaRPr lang="th-TH" b="0" dirty="0" smtClean="0">
              <a:solidFill>
                <a:srgbClr val="FF0000"/>
              </a:solidFill>
            </a:endParaRPr>
          </a:p>
          <a:p>
            <a:r>
              <a:rPr lang="th-TH" b="0" dirty="0" smtClean="0"/>
              <a:t>กำหนด  ความเร็วของเสียงในอากาศ 350 </a:t>
            </a:r>
            <a:r>
              <a:rPr lang="en-US" b="0" dirty="0" smtClean="0"/>
              <a:t>m/s</a:t>
            </a:r>
            <a:endParaRPr lang="en-US" b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71670" y="3357562"/>
            <a:ext cx="4358005" cy="929005"/>
            <a:chOff x="1643042" y="3571876"/>
            <a:chExt cx="4358005" cy="929005"/>
          </a:xfrm>
        </p:grpSpPr>
        <p:grpSp>
          <p:nvGrpSpPr>
            <p:cNvPr id="139265" name="Group 1"/>
            <p:cNvGrpSpPr>
              <a:grpSpLocks/>
            </p:cNvGrpSpPr>
            <p:nvPr/>
          </p:nvGrpSpPr>
          <p:grpSpPr bwMode="auto">
            <a:xfrm>
              <a:off x="1643042" y="3571876"/>
              <a:ext cx="4358005" cy="929005"/>
              <a:chOff x="2160" y="6840"/>
              <a:chExt cx="6863" cy="1463"/>
            </a:xfrm>
          </p:grpSpPr>
          <p:sp>
            <p:nvSpPr>
              <p:cNvPr id="139266" name="Line 2"/>
              <p:cNvSpPr>
                <a:spLocks noChangeShapeType="1"/>
              </p:cNvSpPr>
              <p:nvPr/>
            </p:nvSpPr>
            <p:spPr bwMode="auto">
              <a:xfrm>
                <a:off x="2160" y="7380"/>
                <a:ext cx="6840" cy="0"/>
              </a:xfrm>
              <a:prstGeom prst="line">
                <a:avLst/>
              </a:prstGeom>
              <a:noFill/>
              <a:ln w="25400"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grpSp>
            <p:nvGrpSpPr>
              <p:cNvPr id="139267" name="Group 3"/>
              <p:cNvGrpSpPr>
                <a:grpSpLocks noChangeAspect="1"/>
              </p:cNvGrpSpPr>
              <p:nvPr/>
            </p:nvGrpSpPr>
            <p:grpSpPr bwMode="auto">
              <a:xfrm>
                <a:off x="2520" y="6840"/>
                <a:ext cx="828" cy="503"/>
                <a:chOff x="3437" y="11331"/>
                <a:chExt cx="1009" cy="613"/>
              </a:xfrm>
            </p:grpSpPr>
            <p:sp>
              <p:nvSpPr>
                <p:cNvPr id="139268" name="AutoShape 4"/>
                <p:cNvSpPr>
                  <a:spLocks noChangeAspect="1" noChangeArrowheads="1"/>
                </p:cNvSpPr>
                <p:nvPr/>
              </p:nvSpPr>
              <p:spPr bwMode="auto">
                <a:xfrm>
                  <a:off x="3437" y="11520"/>
                  <a:ext cx="1008" cy="2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9269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8" y="11331"/>
                  <a:ext cx="714" cy="477"/>
                </a:xfrm>
                <a:prstGeom prst="roundRect">
                  <a:avLst>
                    <a:gd name="adj" fmla="val 21875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9270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032" y="11656"/>
                  <a:ext cx="288" cy="2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9271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3496" y="11656"/>
                  <a:ext cx="288" cy="2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9272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3584" y="11400"/>
                  <a:ext cx="576" cy="1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927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14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92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12" y="11728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9275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568" y="11728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39276" name="AutoShape 1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4236" y="11520"/>
                  <a:ext cx="210" cy="85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FFFF"/>
                </a:soli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139277" name="Text Box 13"/>
              <p:cNvSpPr txBox="1">
                <a:spLocks noChangeArrowheads="1"/>
              </p:cNvSpPr>
              <p:nvPr/>
            </p:nvSpPr>
            <p:spPr bwMode="auto">
              <a:xfrm>
                <a:off x="2520" y="7560"/>
                <a:ext cx="1778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Angsana New" pitchFamily="18" charset="-34"/>
                    <a:cs typeface="Angsana New" pitchFamily="18" charset="-34"/>
                  </a:rPr>
                  <a:t>v</a:t>
                </a:r>
                <a:r>
                  <a:rPr kumimoji="0" lang="en-US" sz="2400" b="0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Angsana New" pitchFamily="18" charset="-34"/>
                    <a:cs typeface="Angsana New" pitchFamily="18" charset="-34"/>
                  </a:rPr>
                  <a:t>C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Angsana New" pitchFamily="18" charset="-34"/>
                    <a:cs typeface="Angsana New" pitchFamily="18" charset="-34"/>
                  </a:rPr>
                  <a:t>=50 m/s</a:t>
                </a:r>
                <a:endParaRPr kumimoji="0" lang="th-TH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39278" name="Text Box 14"/>
              <p:cNvSpPr txBox="1">
                <a:spLocks noChangeArrowheads="1"/>
              </p:cNvSpPr>
              <p:nvPr/>
            </p:nvSpPr>
            <p:spPr bwMode="auto">
              <a:xfrm>
                <a:off x="7448" y="7440"/>
                <a:ext cx="1575" cy="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Angsana New" pitchFamily="18" charset="-34"/>
                    <a:cs typeface="Angsana New" pitchFamily="18" charset="-34"/>
                  </a:rPr>
                  <a:t>v</a:t>
                </a:r>
                <a:r>
                  <a:rPr kumimoji="0" lang="en-US" sz="2000" b="0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Angsana New" pitchFamily="18" charset="-34"/>
                    <a:cs typeface="Angsana New" pitchFamily="18" charset="-34"/>
                  </a:rPr>
                  <a:t>B</a:t>
                </a:r>
                <a:endParaRPr kumimoji="0" lang="th-TH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  <p:pic>
          <p:nvPicPr>
            <p:cNvPr id="139279" name="Picture 15" descr="j025187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6314" y="3571876"/>
              <a:ext cx="5715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53</a:t>
            </a:fld>
            <a:endParaRPr lang="th-TH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8" name="Picture 14" descr="C:\Users\user\AppData\Local\Microsoft\Windows\Temporary Internet Files\Content.IE5\EHXDJ5L5\MC90043476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14818"/>
            <a:ext cx="2285714" cy="2285714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AF324-827B-4AFE-9071-463AC3EECB1C}" type="slidenum">
              <a:rPr lang="en-US" smtClean="0"/>
              <a:pPr>
                <a:defRPr/>
              </a:pPr>
              <a:t>54</a:t>
            </a:fld>
            <a:endParaRPr lang="th-TH"/>
          </a:p>
        </p:txBody>
      </p:sp>
      <p:pic>
        <p:nvPicPr>
          <p:cNvPr id="148482" name="Picture 2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4016" y="1785927"/>
            <a:ext cx="2952429" cy="2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83013" y="1433513"/>
          <a:ext cx="100488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431613" imgH="393529" progId="">
                  <p:embed/>
                </p:oleObj>
              </mc:Choice>
              <mc:Fallback>
                <p:oleObj name="Equation" r:id="rId4" imgW="431613" imgH="3935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1433513"/>
                        <a:ext cx="1004887" cy="9159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22475" y="4487863"/>
          <a:ext cx="50704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1790640" imgH="393480" progId="">
                  <p:embed/>
                </p:oleObj>
              </mc:Choice>
              <mc:Fallback>
                <p:oleObj name="Equation" r:id="rId6" imgW="1790640" imgH="393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4487863"/>
                        <a:ext cx="5070475" cy="11017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84163" y="306388"/>
            <a:ext cx="8859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/>
              <a:t>ความถี่  </a:t>
            </a:r>
            <a:r>
              <a:rPr lang="en-US"/>
              <a:t>(</a:t>
            </a:r>
            <a:r>
              <a:rPr lang="en-US" i="1"/>
              <a:t>f</a:t>
            </a:r>
            <a:r>
              <a:rPr lang="en-US"/>
              <a:t>)</a:t>
            </a:r>
            <a:r>
              <a:rPr lang="en-US" b="0"/>
              <a:t>     </a:t>
            </a:r>
            <a:r>
              <a:rPr lang="th-TH" b="0"/>
              <a:t>คือ  จำนวนคลื่นที่ผ่านจุดๆ หนึ่งในเวลา 1 วินาที  หน่วย </a:t>
            </a:r>
            <a:r>
              <a:rPr lang="en-US" b="0"/>
              <a:t>Hz (</a:t>
            </a:r>
            <a:r>
              <a:rPr lang="th-TH" b="0"/>
              <a:t>รอบ</a:t>
            </a:r>
            <a:r>
              <a:rPr lang="en-US" b="0"/>
              <a:t>/</a:t>
            </a:r>
            <a:r>
              <a:rPr lang="th-TH" b="0"/>
              <a:t>วินาที) </a:t>
            </a:r>
            <a:endParaRPr lang="en-US" b="0"/>
          </a:p>
          <a:p>
            <a:pPr eaLnBrk="0" hangingPunct="0"/>
            <a:r>
              <a:rPr lang="th-TH"/>
              <a:t>คาบเวลา </a:t>
            </a:r>
            <a:r>
              <a:rPr lang="en-US"/>
              <a:t>(T)</a:t>
            </a:r>
            <a:r>
              <a:rPr lang="th-TH" b="0"/>
              <a:t>  คือ  เวลาที่คลื่นเคลื่อนที่ครบ  1 รอบ</a:t>
            </a:r>
            <a:r>
              <a:rPr lang="en-US" b="0"/>
              <a:t> </a:t>
            </a:r>
            <a:r>
              <a:rPr lang="th-TH" b="0"/>
              <a:t>หน่วย วินาทีต่อรอบ</a:t>
            </a:r>
            <a:endParaRPr lang="en-US" b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644900"/>
            <a:ext cx="9290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b="0">
                <a:cs typeface="Times New Roman" pitchFamily="18" charset="0"/>
              </a:rPr>
              <a:t>** ถ้ายอดคลื่นเคลื่อนที่ได้หนึ่งความยาวคลื่นในช่วงเวลาคาบ ดังนั้นความเร็วคลื่น  คือ</a:t>
            </a:r>
            <a:endParaRPr lang="en-US" b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971550" y="5899150"/>
            <a:ext cx="7412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b="0">
                <a:cs typeface="Times New Roman" pitchFamily="18" charset="0"/>
              </a:rPr>
              <a:t>นั้นคือ</a:t>
            </a:r>
            <a:r>
              <a:rPr lang="th-TH" b="0" i="1">
                <a:cs typeface="Times New Roman" pitchFamily="18" charset="0"/>
              </a:rPr>
              <a:t>  ความเร็วคลื่นเป็นผลคูณของความถี่และความยาวคลื่น</a:t>
            </a:r>
            <a:endParaRPr lang="th-TH" b="0" i="1"/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5724525" y="2492375"/>
          <a:ext cx="27352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1320480" imgH="393480" progId="Equation.3">
                  <p:embed/>
                </p:oleObj>
              </mc:Choice>
              <mc:Fallback>
                <p:oleObj name="Equation" r:id="rId8" imgW="13204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492375"/>
                        <a:ext cx="2735263" cy="8159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2636838"/>
            <a:ext cx="5075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>
                <a:sym typeface="Symbol" pitchFamily="18" charset="2"/>
              </a:rPr>
              <a:t>	</a:t>
            </a:r>
            <a:r>
              <a:rPr lang="th-TH" b="0">
                <a:sym typeface="Symbol" pitchFamily="18" charset="2"/>
              </a:rPr>
              <a:t>คือ  อัตราเร็วเชิงมุม	หน่วย  </a:t>
            </a:r>
            <a:r>
              <a:rPr lang="en-US" b="0">
                <a:sym typeface="Symbol" pitchFamily="18" charset="2"/>
              </a:rPr>
              <a:t>rad/s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188913"/>
            <a:ext cx="57467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3500"/>
              <a:t>สมการการเคลื่อนที่ของคลื่น </a:t>
            </a:r>
            <a:r>
              <a:rPr lang="en-US" sz="3500"/>
              <a:t>(Wave equation)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0825" y="817563"/>
            <a:ext cx="8337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3300" b="0"/>
              <a:t>สมการการเคลื่อนที่ของคลื่นจะเป็นฟังก์ชั่นของระยะทาง</a:t>
            </a:r>
            <a:r>
              <a:rPr lang="en-US" sz="3300" b="0"/>
              <a:t> (x) </a:t>
            </a:r>
            <a:r>
              <a:rPr lang="th-TH" sz="3300" b="0"/>
              <a:t>และเวลา</a:t>
            </a:r>
            <a:r>
              <a:rPr lang="en-US" sz="3300" b="0"/>
              <a:t> (t)  </a:t>
            </a:r>
            <a:endParaRPr lang="th-TH" sz="3300" b="0"/>
          </a:p>
          <a:p>
            <a:r>
              <a:rPr lang="th-TH" sz="3300" b="0"/>
              <a:t>หรือ </a:t>
            </a:r>
            <a:r>
              <a:rPr lang="en-US" sz="3300" b="0"/>
              <a:t>y(x,t)  </a:t>
            </a:r>
            <a:r>
              <a:rPr lang="th-TH" sz="3300" b="0"/>
              <a:t>ดังนี้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1973263" y="1989138"/>
          <a:ext cx="4470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1143000" imgH="254000" progId="">
                  <p:embed/>
                </p:oleObj>
              </mc:Choice>
              <mc:Fallback>
                <p:oleObj name="Equation" r:id="rId4" imgW="1143000" imgH="2540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1989138"/>
                        <a:ext cx="4470400" cy="10064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205163" y="4221163"/>
          <a:ext cx="14382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482391" imgH="393529" progId="">
                  <p:embed/>
                </p:oleObj>
              </mc:Choice>
              <mc:Fallback>
                <p:oleObj name="Equation" r:id="rId6" imgW="482391" imgH="39352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4221163"/>
                        <a:ext cx="1438275" cy="1152525"/>
                      </a:xfrm>
                      <a:prstGeom prst="rect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3143248"/>
            <a:ext cx="86153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300" dirty="0">
                <a:cs typeface="Times New Roman" pitchFamily="18" charset="0"/>
              </a:rPr>
              <a:t>k  </a:t>
            </a:r>
            <a:r>
              <a:rPr lang="th-TH" sz="3300" dirty="0">
                <a:cs typeface="Times New Roman" pitchFamily="18" charset="0"/>
              </a:rPr>
              <a:t>คือ เลขคลื่น (</a:t>
            </a:r>
            <a:r>
              <a:rPr lang="en-US" sz="3300" dirty="0">
                <a:cs typeface="Times New Roman" pitchFamily="18" charset="0"/>
              </a:rPr>
              <a:t>wave number)</a:t>
            </a:r>
            <a:r>
              <a:rPr lang="en-US" sz="3300" b="0" dirty="0">
                <a:cs typeface="Times New Roman" pitchFamily="18" charset="0"/>
              </a:rPr>
              <a:t> </a:t>
            </a:r>
            <a:r>
              <a:rPr lang="th-TH" sz="3300" b="0" dirty="0"/>
              <a:t>ระยะเชิงมุมทางที่คลื่นเคลื่อนที่ได้ใน </a:t>
            </a:r>
            <a:r>
              <a:rPr lang="en-US" sz="3300" b="0" dirty="0"/>
              <a:t>1 </a:t>
            </a:r>
            <a:r>
              <a:rPr lang="th-TH" sz="3300" b="0" dirty="0"/>
              <a:t>เมตร</a:t>
            </a:r>
            <a:endParaRPr lang="en-US" sz="3300" b="0" dirty="0"/>
          </a:p>
          <a:p>
            <a:r>
              <a:rPr lang="en-US" sz="3300" b="0" dirty="0"/>
              <a:t>						</a:t>
            </a:r>
            <a:r>
              <a:rPr lang="en-US" sz="3300" b="0" dirty="0">
                <a:cs typeface="Times New Roman" pitchFamily="18" charset="0"/>
              </a:rPr>
              <a:t> </a:t>
            </a:r>
            <a:r>
              <a:rPr lang="th-TH" sz="3300" b="0" dirty="0">
                <a:cs typeface="Times New Roman" pitchFamily="18" charset="0"/>
              </a:rPr>
              <a:t>	</a:t>
            </a:r>
            <a:r>
              <a:rPr lang="th-TH" sz="3300" b="0" i="1" dirty="0">
                <a:cs typeface="Times New Roman" pitchFamily="18" charset="0"/>
              </a:rPr>
              <a:t>หน่วย</a:t>
            </a:r>
            <a:r>
              <a:rPr lang="th-TH" sz="3300" b="0" dirty="0">
                <a:cs typeface="Times New Roman" pitchFamily="18" charset="0"/>
              </a:rPr>
              <a:t> </a:t>
            </a:r>
            <a:r>
              <a:rPr lang="en-US" sz="3300" b="0" dirty="0" err="1">
                <a:cs typeface="Times New Roman" pitchFamily="18" charset="0"/>
              </a:rPr>
              <a:t>rad</a:t>
            </a:r>
            <a:r>
              <a:rPr lang="en-US" sz="3300" b="0" dirty="0">
                <a:cs typeface="Times New Roman" pitchFamily="18" charset="0"/>
              </a:rPr>
              <a:t>/</a:t>
            </a:r>
            <a:r>
              <a:rPr lang="en-US" sz="3300" b="0" dirty="0">
                <a:cs typeface="Times New Roman" pitchFamily="18" charset="0"/>
                <a:sym typeface="Symbol" pitchFamily="18" charset="2"/>
              </a:rPr>
              <a:t>m</a:t>
            </a: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185738" y="5641975"/>
            <a:ext cx="60420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300"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3300">
                <a:cs typeface="Times New Roman" pitchFamily="18" charset="0"/>
              </a:rPr>
              <a:t> </a:t>
            </a:r>
            <a:r>
              <a:rPr lang="th-TH" sz="3300">
                <a:cs typeface="Times New Roman" pitchFamily="18" charset="0"/>
              </a:rPr>
              <a:t> </a:t>
            </a:r>
            <a:r>
              <a:rPr lang="th-TH" sz="3300">
                <a:cs typeface="Times New Roman" pitchFamily="18" charset="0"/>
                <a:sym typeface="Symbol" pitchFamily="18" charset="2"/>
              </a:rPr>
              <a:t>คือ อัตราเร็วเชิงมุมของคลื่น</a:t>
            </a:r>
            <a:r>
              <a:rPr lang="th-TH" sz="3300" b="0">
                <a:cs typeface="Times New Roman" pitchFamily="18" charset="0"/>
                <a:sym typeface="Symbol" pitchFamily="18" charset="2"/>
              </a:rPr>
              <a:t> 		</a:t>
            </a:r>
            <a:r>
              <a:rPr lang="th-TH" sz="3300" b="0" i="1">
                <a:cs typeface="Times New Roman" pitchFamily="18" charset="0"/>
                <a:sym typeface="Symbol" pitchFamily="18" charset="2"/>
              </a:rPr>
              <a:t>หน่วย</a:t>
            </a:r>
            <a:r>
              <a:rPr lang="th-TH" sz="33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300" b="0">
                <a:cs typeface="Times New Roman" pitchFamily="18" charset="0"/>
                <a:sym typeface="Symbol" pitchFamily="18" charset="2"/>
              </a:rPr>
              <a:t>rad/s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39750" y="230188"/>
            <a:ext cx="74406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0"/>
              <a:t>x</a:t>
            </a:r>
            <a:r>
              <a:rPr lang="en-US" sz="3300" b="0"/>
              <a:t> </a:t>
            </a:r>
            <a:r>
              <a:rPr lang="th-TH" sz="3300" b="0"/>
              <a:t>    คือ  ระยะทางในแนวแกน </a:t>
            </a:r>
            <a:r>
              <a:rPr lang="en-US" sz="3300" b="0"/>
              <a:t>x  </a:t>
            </a:r>
            <a:r>
              <a:rPr lang="th-TH" sz="3300" b="0"/>
              <a:t>	</a:t>
            </a:r>
            <a:r>
              <a:rPr lang="th-TH" sz="3300" b="0" i="1"/>
              <a:t>หน่วย</a:t>
            </a:r>
            <a:r>
              <a:rPr lang="th-TH" sz="3300" b="0"/>
              <a:t> เมตร (</a:t>
            </a:r>
            <a:r>
              <a:rPr lang="en-US" sz="3300" b="0"/>
              <a:t>m)</a:t>
            </a:r>
          </a:p>
          <a:p>
            <a:r>
              <a:rPr lang="en-US" sz="4000" b="0"/>
              <a:t>t</a:t>
            </a:r>
            <a:r>
              <a:rPr lang="en-US" sz="3300" b="0"/>
              <a:t>  </a:t>
            </a:r>
            <a:r>
              <a:rPr lang="th-TH" sz="3300" b="0"/>
              <a:t>    คือ  เวลาที่คลื่นเคลื่อนที่ 		</a:t>
            </a:r>
            <a:r>
              <a:rPr lang="th-TH" sz="3300" b="0" i="1"/>
              <a:t>หน่วย</a:t>
            </a:r>
            <a:r>
              <a:rPr lang="th-TH" sz="3300" b="0"/>
              <a:t> วินาที (</a:t>
            </a:r>
            <a:r>
              <a:rPr lang="en-US" sz="3300" b="0"/>
              <a:t>s)</a:t>
            </a:r>
          </a:p>
          <a:p>
            <a:r>
              <a:rPr lang="en-US" sz="4000" b="0"/>
              <a:t>v </a:t>
            </a:r>
            <a:r>
              <a:rPr lang="th-TH" sz="3300" b="0"/>
              <a:t>    คือ  อัตราเร็วคลื่น 		</a:t>
            </a:r>
            <a:r>
              <a:rPr lang="th-TH" sz="3300" b="0" i="1"/>
              <a:t>	หน่วย</a:t>
            </a:r>
            <a:r>
              <a:rPr lang="th-TH" sz="3300" b="0"/>
              <a:t> เมตร/วินาที (</a:t>
            </a:r>
            <a:r>
              <a:rPr lang="en-US" sz="3300" b="0"/>
              <a:t>m/s)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028700" y="2181225"/>
          <a:ext cx="7273925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2971800" imgH="660240" progId="">
                  <p:embed/>
                </p:oleObj>
              </mc:Choice>
              <mc:Fallback>
                <p:oleObj name="Equation" r:id="rId4" imgW="2971800" imgH="6602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181225"/>
                        <a:ext cx="7273925" cy="160813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288" y="3860800"/>
            <a:ext cx="813593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/>
              <a:t>** ถ้าคลื่นเคลื่อนที่มาข้างหน้า จะเป็นเครื่องหมายลบ ได้สมการคลื่นเป็น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9738" y="5281613"/>
            <a:ext cx="83089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300" b="0"/>
              <a:t>** ถ้าคลื่นเคลื่อนที่ไปข้างหลัง จะเป็นเครื่องหมายบวก ได้สมการคลื่นเป็น</a:t>
            </a:r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3138488" y="4518025"/>
          <a:ext cx="3162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1143000" imgH="253800" progId="">
                  <p:embed/>
                </p:oleObj>
              </mc:Choice>
              <mc:Fallback>
                <p:oleObj name="Equation" r:id="rId6" imgW="1143000" imgH="253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4518025"/>
                        <a:ext cx="3162300" cy="7112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3138488" y="5949950"/>
          <a:ext cx="3162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8" imgW="1143000" imgH="253800" progId="">
                  <p:embed/>
                </p:oleObj>
              </mc:Choice>
              <mc:Fallback>
                <p:oleObj name="Equation" r:id="rId8" imgW="1143000" imgH="2538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5949950"/>
                        <a:ext cx="3162300" cy="7112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Line 11"/>
          <p:cNvSpPr>
            <a:spLocks noChangeShapeType="1"/>
          </p:cNvSpPr>
          <p:nvPr/>
        </p:nvSpPr>
        <p:spPr bwMode="auto">
          <a:xfrm>
            <a:off x="900113" y="4868863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1116013" y="6237288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3083" name="Picture 13" descr="fa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4471988"/>
            <a:ext cx="803275" cy="685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84" name="Picture 14" descr="ballthai47033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5805488"/>
            <a:ext cx="720725" cy="863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21129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500"/>
              <a:t>คลื่นในเส้นเชือก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659188" y="1196975"/>
            <a:ext cx="54498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300" b="0"/>
              <a:t>“</a:t>
            </a:r>
            <a:r>
              <a:rPr lang="th-TH" sz="3300" i="1"/>
              <a:t>ความเร็วของคลื่นในเส้นเชือก </a:t>
            </a:r>
          </a:p>
          <a:p>
            <a:r>
              <a:rPr lang="th-TH" sz="3300" i="1"/>
              <a:t> 	</a:t>
            </a:r>
            <a:r>
              <a:rPr lang="th-TH" sz="3300" b="0"/>
              <a:t>จะขึ้นอยู่กับความตึงและมวลของเชือก</a:t>
            </a:r>
            <a:r>
              <a:rPr lang="en-US" sz="3300" b="0"/>
              <a:t>”</a:t>
            </a:r>
            <a:endParaRPr lang="th-TH" sz="3300" b="0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5435600" y="2636838"/>
          <a:ext cx="16510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507960" imgH="469800" progId="">
                  <p:embed/>
                </p:oleObj>
              </mc:Choice>
              <mc:Fallback>
                <p:oleObj name="Equation" r:id="rId4" imgW="507960" imgH="469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636838"/>
                        <a:ext cx="1651000" cy="15271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995738" y="4492625"/>
            <a:ext cx="47799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300" b="0"/>
              <a:t>V  =  </a:t>
            </a:r>
            <a:r>
              <a:rPr lang="th-TH" sz="3300" b="0"/>
              <a:t>อัตราเร็วคลื่นในเส้นเชือก (</a:t>
            </a:r>
            <a:r>
              <a:rPr lang="en-US" sz="3300" b="0"/>
              <a:t>m/s)</a:t>
            </a:r>
          </a:p>
          <a:p>
            <a:r>
              <a:rPr lang="en-US" sz="3300" b="0"/>
              <a:t>T   =  </a:t>
            </a:r>
            <a:r>
              <a:rPr lang="th-TH" sz="3300" b="0"/>
              <a:t>ความตึงในเส้นเชือก (</a:t>
            </a:r>
            <a:r>
              <a:rPr lang="en-US" sz="3300" b="0"/>
              <a:t>N)</a:t>
            </a:r>
          </a:p>
          <a:p>
            <a:pPr>
              <a:buFont typeface="Symbol" pitchFamily="18" charset="2"/>
              <a:buChar char="m"/>
            </a:pPr>
            <a:r>
              <a:rPr lang="en-US" sz="3300" b="0">
                <a:sym typeface="Symbol" pitchFamily="18" charset="2"/>
              </a:rPr>
              <a:t>  =  </a:t>
            </a:r>
            <a:r>
              <a:rPr lang="th-TH" sz="3300" b="0">
                <a:sym typeface="Symbol" pitchFamily="18" charset="2"/>
              </a:rPr>
              <a:t>ความหนาแน่นเชิงเส้นของเชือก</a:t>
            </a:r>
          </a:p>
          <a:p>
            <a:pPr>
              <a:buFont typeface="Symbol" pitchFamily="18" charset="2"/>
              <a:buNone/>
            </a:pPr>
            <a:r>
              <a:rPr lang="th-TH" sz="3300" b="0">
                <a:sym typeface="Symbol" pitchFamily="18" charset="2"/>
              </a:rPr>
              <a:t>     หรือมวลของเชือกในหนึ่งเมตร (</a:t>
            </a:r>
            <a:r>
              <a:rPr lang="en-US" sz="3300" b="0">
                <a:sym typeface="Symbol" pitchFamily="18" charset="2"/>
              </a:rPr>
              <a:t>kg/m)</a:t>
            </a:r>
            <a:endParaRPr lang="th-TH" sz="3300" b="0">
              <a:sym typeface="Symbol" pitchFamily="18" charset="2"/>
            </a:endParaRPr>
          </a:p>
        </p:txBody>
      </p:sp>
      <p:pic>
        <p:nvPicPr>
          <p:cNvPr id="5127" name="Picture 11" descr="rope wa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1196975"/>
            <a:ext cx="3381375" cy="43148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5123" name="Object 12"/>
          <p:cNvGraphicFramePr>
            <a:graphicFrameLocks noChangeAspect="1"/>
          </p:cNvGraphicFramePr>
          <p:nvPr/>
        </p:nvGraphicFramePr>
        <p:xfrm>
          <a:off x="1979613" y="5761038"/>
          <a:ext cx="1660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7" imgW="939600" imgH="431640" progId="">
                  <p:embed/>
                </p:oleObj>
              </mc:Choice>
              <mc:Fallback>
                <p:oleObj name="Equation" r:id="rId7" imgW="939600" imgH="43164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761038"/>
                        <a:ext cx="166052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1780B-07F4-4392-A8ED-DF3878BDFC3C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5429</TotalTime>
  <Words>3139</Words>
  <Application>Microsoft Office PowerPoint</Application>
  <PresentationFormat>On-screen Show (4:3)</PresentationFormat>
  <Paragraphs>354</Paragraphs>
  <Slides>54</Slides>
  <Notes>34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การออกแบบเริ่มต้น</vt:lpstr>
      <vt:lpstr>Equation</vt:lpstr>
      <vt:lpstr>PowerPoint Presentation</vt:lpstr>
      <vt:lpstr>PowerPoint Presentation</vt:lpstr>
      <vt:lpstr>PowerPoint Presentation</vt:lpstr>
      <vt:lpstr>1. การจำแนกประเภทคลื่น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iLLuSioN</dc:creator>
  <cp:lastModifiedBy>Windows User</cp:lastModifiedBy>
  <cp:revision>101</cp:revision>
  <dcterms:created xsi:type="dcterms:W3CDTF">2005-09-08T01:21:08Z</dcterms:created>
  <dcterms:modified xsi:type="dcterms:W3CDTF">2014-11-18T03:26:43Z</dcterms:modified>
</cp:coreProperties>
</file>